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BA11D99-5815-4AE4-A550-5125139E3B4B}">
  <a:tblStyle styleId="{0BA11D99-5815-4AE4-A550-5125139E3B4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8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32" name="Google Shape;1032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33" name="Google Shape;1033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4" name="Google Shape;1034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35" name="Google Shape;1035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36" name="Google Shape;1036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5" name="Google Shape;111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3" name="Google Shape;112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4" name="Google Shape;112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Google Shape;115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3" name="Google Shape;115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4" name="Google Shape;115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4" name="Google Shape;119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5" name="Google Shape;1195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2" name="Google Shape;121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3" name="Google Shape;1213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0" name="Google Shape;124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3" name="Google Shape;1263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4" name="Google Shape;1264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Google Shape;129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6" name="Google Shape;1296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7" name="Google Shape;1297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8" name="Google Shape;132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9" name="Google Shape;1329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zato">
  <p:cSld name="Layout personalizzato">
    <p:spTree>
      <p:nvGrpSpPr>
        <p:cNvPr id="1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3"/>
          <p:cNvSpPr/>
          <p:nvPr/>
        </p:nvSpPr>
        <p:spPr>
          <a:xfrm>
            <a:off x="0" y="0"/>
            <a:ext cx="12192000" cy="638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720000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6" name="Google Shape;1046;p3" descr="Risultati immagini per regione calabria logo 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848" y="31323"/>
            <a:ext cx="576064" cy="576064"/>
          </a:xfrm>
          <a:prstGeom prst="rect">
            <a:avLst/>
          </a:prstGeom>
          <a:noFill/>
          <a:ln>
            <a:noFill/>
          </a:ln>
        </p:spPr>
      </p:pic>
      <p:sp>
        <p:nvSpPr>
          <p:cNvPr id="1047" name="Google Shape;1047;p3"/>
          <p:cNvSpPr txBox="1">
            <a:spLocks noGrp="1"/>
          </p:cNvSpPr>
          <p:nvPr>
            <p:ph type="title"/>
          </p:nvPr>
        </p:nvSpPr>
        <p:spPr>
          <a:xfrm>
            <a:off x="649912" y="41946"/>
            <a:ext cx="11542200" cy="5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0" name="Google Shape;1050;p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51" name="Google Shape;1051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2" name="Google Shape;1052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3" name="Google Shape;1053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6" name="Google Shape;1056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57" name="Google Shape;105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8" name="Google Shape;105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9" name="Google Shape;105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2" name="Google Shape;1062;p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63" name="Google Shape;106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4" name="Google Shape;106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5" name="Google Shape;106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8" name="Google Shape;1068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9" name="Google Shape;1069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0" name="Google Shape;1070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1" name="Google Shape;1071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2" name="Google Shape;1072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5" name="Google Shape;1075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76" name="Google Shape;1076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7" name="Google Shape;1077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78" name="Google Shape;1078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9" name="Google Shape;1079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0" name="Google Shape;1080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1" name="Google Shape;1081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4" name="Google Shape;1084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5" name="Google Shape;1085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6" name="Google Shape;1086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9" name="Google Shape;1089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90" name="Google Shape;1090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91" name="Google Shape;1091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2" name="Google Shape;1092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3" name="Google Shape;1093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6" name="Google Shape;1096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097" name="Google Shape;1097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98" name="Google Shape;109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9" name="Google Shape;109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0" name="Google Shape;110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3" name="Google Shape;1103;p12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4" name="Google Shape;110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5" name="Google Shape;110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6" name="Google Shape;110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p13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9" name="Google Shape;1109;p13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0" name="Google Shape;111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1" name="Google Shape;111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2" name="Google Shape;111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39" name="Google Shape;1039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0" name="Google Shape;1040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1" name="Google Shape;1041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2" name="Google Shape;1042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14"/>
          <p:cNvSpPr/>
          <p:nvPr/>
        </p:nvSpPr>
        <p:spPr>
          <a:xfrm>
            <a:off x="5613991" y="0"/>
            <a:ext cx="6578100" cy="6858000"/>
          </a:xfrm>
          <a:prstGeom prst="roundRect">
            <a:avLst>
              <a:gd name="adj" fmla="val 0"/>
            </a:avLst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graphicFrame>
        <p:nvGraphicFramePr>
          <p:cNvPr id="1118" name="Google Shape;1118;p14"/>
          <p:cNvGraphicFramePr/>
          <p:nvPr/>
        </p:nvGraphicFramePr>
        <p:xfrm>
          <a:off x="6030011" y="1870372"/>
          <a:ext cx="5886200" cy="4754920"/>
        </p:xfrm>
        <a:graphic>
          <a:graphicData uri="http://schemas.openxmlformats.org/drawingml/2006/table">
            <a:tbl>
              <a:tblPr firstRow="1" bandRow="1">
                <a:noFill/>
                <a:tableStyleId>{0BA11D99-5815-4AE4-A550-5125139E3B4B}</a:tableStyleId>
              </a:tblPr>
              <a:tblGrid>
                <a:gridCol w="908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78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32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C2340"/>
                        </a:buClr>
                        <a:buSzPts val="6000"/>
                        <a:buFont typeface="Calibri"/>
                        <a:buNone/>
                      </a:pPr>
                      <a:r>
                        <a:rPr lang="it-IT" sz="6000" b="0" u="none" strike="noStrike" cap="none">
                          <a:solidFill>
                            <a:srgbClr val="0C234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/>
                    </a:p>
                  </a:txBody>
                  <a:tcPr marL="91450" marR="360000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C234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C2340"/>
                        </a:buClr>
                        <a:buSzPts val="3600"/>
                        <a:buFont typeface="Calibri"/>
                        <a:buNone/>
                      </a:pPr>
                      <a:r>
                        <a:rPr lang="it-IT" sz="3600" b="0" u="none" strike="noStrike" cap="none">
                          <a:solidFill>
                            <a:srgbClr val="0C234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Rinnovo parco veicolare autobus</a:t>
                      </a:r>
                      <a:endParaRPr/>
                    </a:p>
                  </a:txBody>
                  <a:tcPr marL="91450" marR="91450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C234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4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C2340"/>
                        </a:buClr>
                        <a:buSzPts val="6000"/>
                        <a:buFont typeface="Calibri"/>
                        <a:buNone/>
                      </a:pPr>
                      <a:r>
                        <a:rPr lang="it-IT" sz="6000" b="0" u="none" strike="noStrike" cap="none">
                          <a:solidFill>
                            <a:srgbClr val="0C234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/>
                    </a:p>
                  </a:txBody>
                  <a:tcPr marL="91450" marR="360000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C234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C234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C2340"/>
                        </a:buClr>
                        <a:buSzPts val="3600"/>
                        <a:buFont typeface="Calibri"/>
                        <a:buNone/>
                      </a:pPr>
                      <a:r>
                        <a:rPr lang="it-IT" sz="3600" b="0" u="none" strike="noStrike" cap="none">
                          <a:solidFill>
                            <a:srgbClr val="0C234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Rinnovo materiale rotabile ferroviario</a:t>
                      </a:r>
                      <a:endParaRPr sz="3600" b="0" u="none" strike="noStrike" cap="none">
                        <a:solidFill>
                          <a:srgbClr val="0C234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C234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C234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4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C2340"/>
                        </a:buClr>
                        <a:buSzPts val="6000"/>
                        <a:buFont typeface="Calibri"/>
                        <a:buNone/>
                      </a:pPr>
                      <a:r>
                        <a:rPr lang="it-IT" sz="6000" b="0" u="none" strike="noStrike" cap="none">
                          <a:solidFill>
                            <a:srgbClr val="0C234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/>
                    </a:p>
                  </a:txBody>
                  <a:tcPr marL="91450" marR="360000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C234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C234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C2340"/>
                        </a:buClr>
                        <a:buSzPts val="3600"/>
                        <a:buFont typeface="Calibri"/>
                        <a:buNone/>
                      </a:pPr>
                      <a:r>
                        <a:rPr lang="it-IT" sz="3600" b="0" u="none" strike="noStrike" cap="none">
                          <a:solidFill>
                            <a:srgbClr val="0C234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Infrastrutture di mobilità urbana</a:t>
                      </a:r>
                      <a:endParaRPr sz="3600" b="0" u="none" strike="noStrike" cap="none">
                        <a:solidFill>
                          <a:srgbClr val="0C234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C234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C234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4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C2340"/>
                        </a:buClr>
                        <a:buSzPts val="6000"/>
                        <a:buFont typeface="Calibri"/>
                        <a:buNone/>
                      </a:pPr>
                      <a:r>
                        <a:rPr lang="it-IT" sz="6000" b="0" u="none" strike="noStrike" cap="none">
                          <a:solidFill>
                            <a:srgbClr val="0C234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/>
                    </a:p>
                  </a:txBody>
                  <a:tcPr marL="91450" marR="360000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C234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C2340"/>
                        </a:buClr>
                        <a:buSzPts val="3600"/>
                        <a:buFont typeface="Calibri"/>
                        <a:buNone/>
                      </a:pPr>
                      <a:r>
                        <a:rPr lang="it-IT" sz="3600" b="0" u="none" strike="noStrike" cap="none">
                          <a:solidFill>
                            <a:srgbClr val="0C234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Modello di simulazione regionale della mobilità</a:t>
                      </a:r>
                      <a:endParaRPr sz="3600" b="0" u="none" strike="noStrike" cap="none">
                        <a:solidFill>
                          <a:srgbClr val="0C234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C234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19" name="Google Shape;1119;p14"/>
          <p:cNvSpPr txBox="1"/>
          <p:nvPr/>
        </p:nvSpPr>
        <p:spPr>
          <a:xfrm>
            <a:off x="209805" y="5539307"/>
            <a:ext cx="5201100" cy="5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it-IT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Azioni sul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it-IT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trasporto pubblico locale</a:t>
            </a:r>
            <a:endParaRPr/>
          </a:p>
        </p:txBody>
      </p:sp>
      <p:pic>
        <p:nvPicPr>
          <p:cNvPr id="1120" name="Google Shape;1120;p14" descr="Risultati immagini per regione calabria logo 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041" y="106078"/>
            <a:ext cx="576064" cy="5760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p15"/>
          <p:cNvSpPr/>
          <p:nvPr/>
        </p:nvSpPr>
        <p:spPr>
          <a:xfrm>
            <a:off x="4165037" y="1124081"/>
            <a:ext cx="7748700" cy="5672400"/>
          </a:xfrm>
          <a:prstGeom prst="roundRect">
            <a:avLst>
              <a:gd name="adj" fmla="val 4570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127" name="Google Shape;1127;p15"/>
          <p:cNvSpPr txBox="1">
            <a:spLocks noGrp="1"/>
          </p:cNvSpPr>
          <p:nvPr>
            <p:ph type="title"/>
          </p:nvPr>
        </p:nvSpPr>
        <p:spPr>
          <a:xfrm>
            <a:off x="649912" y="41946"/>
            <a:ext cx="11542200" cy="5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r>
              <a:rPr lang="it-IT"/>
              <a:t>Rinnovo parco veicolare autobus</a:t>
            </a:r>
            <a:endParaRPr/>
          </a:p>
        </p:txBody>
      </p:sp>
      <p:sp>
        <p:nvSpPr>
          <p:cNvPr id="1128" name="Google Shape;1128;p15"/>
          <p:cNvSpPr/>
          <p:nvPr/>
        </p:nvSpPr>
        <p:spPr>
          <a:xfrm>
            <a:off x="190924" y="1124083"/>
            <a:ext cx="3859500" cy="5672400"/>
          </a:xfrm>
          <a:prstGeom prst="roundRect">
            <a:avLst>
              <a:gd name="adj" fmla="val 7256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129" name="Google Shape;1129;p15"/>
          <p:cNvSpPr txBox="1"/>
          <p:nvPr/>
        </p:nvSpPr>
        <p:spPr>
          <a:xfrm>
            <a:off x="349117" y="1124083"/>
            <a:ext cx="3543300" cy="15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RISORSE INVESTITE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 il rinnovo degli autobus del TPL sono stati investiti dalla Regione Calabria circa 130 milioni di euro su molteplici fonti finanziarie</a:t>
            </a: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0" name="Google Shape;1130;p15"/>
          <p:cNvSpPr txBox="1"/>
          <p:nvPr/>
        </p:nvSpPr>
        <p:spPr>
          <a:xfrm>
            <a:off x="4356920" y="1124083"/>
            <a:ext cx="7310100" cy="20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AMMODERNAMENTO DEL PARCO AUTOBUS TPL CALABRIA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Alla fine del 2026 si completa un programma complessivo di investimenti per l'acquisto di autobus, che ha previsto circa 600 nuovi mezzi,  su un parco veicolare di circa 1.700÷1.800 mezzi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Questo ha consentito di ridurre dal 2023 ad oggi l'età media degli autobus in modo significativo, soprattutto per gli autobus urbani </a:t>
            </a:r>
            <a:endParaRPr/>
          </a:p>
        </p:txBody>
      </p:sp>
      <p:sp>
        <p:nvSpPr>
          <p:cNvPr id="1131" name="Google Shape;1131;p15"/>
          <p:cNvSpPr txBox="1"/>
          <p:nvPr/>
        </p:nvSpPr>
        <p:spPr>
          <a:xfrm>
            <a:off x="103010" y="706672"/>
            <a:ext cx="12026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Significativi investimenti sono stati destinati al rinnovo degli autobus del trasporto pubblico locale</a:t>
            </a: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32" name="Google Shape;1132;p15"/>
          <p:cNvGrpSpPr/>
          <p:nvPr/>
        </p:nvGrpSpPr>
        <p:grpSpPr>
          <a:xfrm>
            <a:off x="4344194" y="5032012"/>
            <a:ext cx="3488400" cy="1657800"/>
            <a:chOff x="4344194" y="5032012"/>
            <a:chExt cx="3488400" cy="1657800"/>
          </a:xfrm>
        </p:grpSpPr>
        <p:sp>
          <p:nvSpPr>
            <p:cNvPr id="1133" name="Google Shape;1133;p15"/>
            <p:cNvSpPr/>
            <p:nvPr/>
          </p:nvSpPr>
          <p:spPr>
            <a:xfrm>
              <a:off x="4344194" y="5032012"/>
              <a:ext cx="3488400" cy="1657800"/>
            </a:xfrm>
            <a:prstGeom prst="roundRect">
              <a:avLst>
                <a:gd name="adj" fmla="val 11782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endParaRPr sz="1000" b="0" i="0" u="none" strike="noStrike" cap="none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1134" name="Google Shape;1134;p15"/>
            <p:cNvSpPr txBox="1"/>
            <p:nvPr/>
          </p:nvSpPr>
          <p:spPr>
            <a:xfrm>
              <a:off x="4399678" y="5396812"/>
              <a:ext cx="3432900" cy="113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2000" b="0" u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13,2 anni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2023</a:t>
              </a:r>
              <a:endParaRPr sz="1400" b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</a:pPr>
              <a:r>
                <a:rPr lang="it-IT" sz="20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		10,7 anni</a:t>
              </a:r>
              <a:endPara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it-IT" sz="1400" b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		2025 (novembre)</a:t>
              </a:r>
              <a:endParaRPr sz="1400" b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5" name="Google Shape;1135;p15"/>
            <p:cNvSpPr txBox="1"/>
            <p:nvPr/>
          </p:nvSpPr>
          <p:spPr>
            <a:xfrm>
              <a:off x="4631280" y="5079974"/>
              <a:ext cx="32013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6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Media vetustà autobus</a:t>
              </a:r>
              <a:endParaRPr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36" name="Google Shape;1136;p15"/>
            <p:cNvGrpSpPr/>
            <p:nvPr/>
          </p:nvGrpSpPr>
          <p:grpSpPr>
            <a:xfrm>
              <a:off x="4444238" y="5097366"/>
              <a:ext cx="259500" cy="259500"/>
              <a:chOff x="8129728" y="5045149"/>
              <a:chExt cx="259500" cy="259500"/>
            </a:xfrm>
          </p:grpSpPr>
          <p:sp>
            <p:nvSpPr>
              <p:cNvPr id="1137" name="Google Shape;1137;p15"/>
              <p:cNvSpPr/>
              <p:nvPr/>
            </p:nvSpPr>
            <p:spPr>
              <a:xfrm>
                <a:off x="8129728" y="5045149"/>
                <a:ext cx="259500" cy="259500"/>
              </a:xfrm>
              <a:prstGeom prst="ellipse">
                <a:avLst/>
              </a:pr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138" name="Google Shape;1138;p15" descr="A black background with a black square&#10;&#10;AI-generated content may be incorrect.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8169244" y="5080015"/>
                <a:ext cx="180644" cy="18064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139" name="Google Shape;1139;p15"/>
            <p:cNvSpPr/>
            <p:nvPr/>
          </p:nvSpPr>
          <p:spPr>
            <a:xfrm rot="10800000" flipH="1">
              <a:off x="5172613" y="5782957"/>
              <a:ext cx="917100" cy="496200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solidFill>
              <a:schemeClr val="accent5"/>
            </a:solidFill>
            <a:ln w="12700" cap="flat" cmpd="sng">
              <a:solidFill>
                <a:srgbClr val="26415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0" name="Google Shape;1140;p15"/>
          <p:cNvGrpSpPr/>
          <p:nvPr/>
        </p:nvGrpSpPr>
        <p:grpSpPr>
          <a:xfrm>
            <a:off x="8241242" y="5032012"/>
            <a:ext cx="3674762" cy="1657800"/>
            <a:chOff x="8241242" y="5032012"/>
            <a:chExt cx="3674762" cy="1657800"/>
          </a:xfrm>
        </p:grpSpPr>
        <p:sp>
          <p:nvSpPr>
            <p:cNvPr id="1141" name="Google Shape;1141;p15"/>
            <p:cNvSpPr/>
            <p:nvPr/>
          </p:nvSpPr>
          <p:spPr>
            <a:xfrm>
              <a:off x="8241242" y="5032012"/>
              <a:ext cx="3407700" cy="1657800"/>
            </a:xfrm>
            <a:prstGeom prst="roundRect">
              <a:avLst>
                <a:gd name="adj" fmla="val 1069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endParaRPr sz="1000" b="0" i="0" u="none" strike="noStrike" cap="none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1142" name="Google Shape;1142;p15"/>
            <p:cNvSpPr txBox="1"/>
            <p:nvPr/>
          </p:nvSpPr>
          <p:spPr>
            <a:xfrm>
              <a:off x="8396101" y="5414204"/>
              <a:ext cx="3432900" cy="113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2000" b="0" u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12,1 anni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2023</a:t>
              </a:r>
              <a:endParaRPr sz="1400" b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</a:pPr>
              <a:r>
                <a:rPr lang="it-IT" sz="20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		7,1 anni</a:t>
              </a:r>
              <a:endPara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it-IT" sz="1400" b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		2025 (novembre)</a:t>
              </a:r>
              <a:endParaRPr sz="1400" b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3" name="Google Shape;1143;p15"/>
            <p:cNvSpPr txBox="1"/>
            <p:nvPr/>
          </p:nvSpPr>
          <p:spPr>
            <a:xfrm>
              <a:off x="8627704" y="5097366"/>
              <a:ext cx="32883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6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Media vetustà autobus </a:t>
              </a:r>
              <a:r>
                <a:rPr lang="it-IT" sz="1600" b="1">
                  <a:solidFill>
                    <a:srgbClr val="BE5108"/>
                  </a:solidFill>
                  <a:latin typeface="Calibri"/>
                  <a:ea typeface="Calibri"/>
                  <a:cs typeface="Calibri"/>
                  <a:sym typeface="Calibri"/>
                </a:rPr>
                <a:t>urbani</a:t>
              </a:r>
              <a:endParaRPr sz="1600" b="1">
                <a:solidFill>
                  <a:srgbClr val="BE510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44" name="Google Shape;1144;p15"/>
            <p:cNvGrpSpPr/>
            <p:nvPr/>
          </p:nvGrpSpPr>
          <p:grpSpPr>
            <a:xfrm>
              <a:off x="8440661" y="5114758"/>
              <a:ext cx="259500" cy="259500"/>
              <a:chOff x="8129728" y="5045149"/>
              <a:chExt cx="259500" cy="259500"/>
            </a:xfrm>
          </p:grpSpPr>
          <p:sp>
            <p:nvSpPr>
              <p:cNvPr id="1145" name="Google Shape;1145;p15"/>
              <p:cNvSpPr/>
              <p:nvPr/>
            </p:nvSpPr>
            <p:spPr>
              <a:xfrm>
                <a:off x="8129728" y="5045149"/>
                <a:ext cx="259500" cy="259500"/>
              </a:xfrm>
              <a:prstGeom prst="ellipse">
                <a:avLst/>
              </a:pr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146" name="Google Shape;1146;p15" descr="A black background with a black square&#10;&#10;AI-generated content may be incorrect.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8169244" y="5080015"/>
                <a:ext cx="180644" cy="18064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147" name="Google Shape;1147;p15"/>
            <p:cNvSpPr/>
            <p:nvPr/>
          </p:nvSpPr>
          <p:spPr>
            <a:xfrm rot="10800000" flipH="1">
              <a:off x="9169036" y="5800349"/>
              <a:ext cx="917100" cy="496200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solidFill>
              <a:schemeClr val="accent4"/>
            </a:solidFill>
            <a:ln w="12700" cap="flat" cmpd="sng">
              <a:solidFill>
                <a:srgbClr val="6B51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48" name="Google Shape;1148;p15"/>
          <p:cNvSpPr txBox="1"/>
          <p:nvPr/>
        </p:nvSpPr>
        <p:spPr>
          <a:xfrm>
            <a:off x="320030" y="3246907"/>
            <a:ext cx="3288300" cy="30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it-IT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FSC 2014-2020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it-IT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Delibera CIPE n. 54/2016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it-IT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Delibera CIPE n. 98/2017</a:t>
            </a:r>
            <a:endParaRPr/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it-IT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PON Reti e Mobilità 2014-2020</a:t>
            </a:r>
            <a:endParaRPr/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endParaRPr sz="1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it-IT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Bilancio dello Stato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it-IT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D.M. 223/2020 18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it-IT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PSNMS 2019-2033 – D.I. 81/2020</a:t>
            </a:r>
            <a:endParaRPr/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Noto Sans Symbols"/>
              <a:buChar char="❑"/>
            </a:pPr>
            <a:r>
              <a:rPr lang="it-IT" sz="160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Altre fonti di finanziamento /PNRR / Enti locali</a:t>
            </a:r>
            <a:endParaRPr/>
          </a:p>
        </p:txBody>
      </p:sp>
      <p:pic>
        <p:nvPicPr>
          <p:cNvPr id="1149" name="Google Shape;1149;p15"/>
          <p:cNvPicPr preferRelativeResize="0"/>
          <p:nvPr/>
        </p:nvPicPr>
        <p:blipFill rotWithShape="1">
          <a:blip r:embed="rId5">
            <a:alphaModFix/>
          </a:blip>
          <a:srcRect l="-90"/>
          <a:stretch/>
        </p:blipFill>
        <p:spPr>
          <a:xfrm>
            <a:off x="8241241" y="3258378"/>
            <a:ext cx="3407700" cy="1662600"/>
          </a:xfrm>
          <a:prstGeom prst="flowChartAlternateProcess">
            <a:avLst/>
          </a:prstGeom>
          <a:noFill/>
          <a:ln w="12700" cap="flat" cmpd="sng">
            <a:solidFill>
              <a:srgbClr val="BE5108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152400" dir="18900000" algn="bl" rotWithShape="0">
              <a:srgbClr val="1F3864">
                <a:alpha val="40000"/>
              </a:srgbClr>
            </a:outerShdw>
          </a:effectLst>
        </p:spPr>
      </p:pic>
      <p:pic>
        <p:nvPicPr>
          <p:cNvPr id="1150" name="Google Shape;1150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99677" y="3273575"/>
            <a:ext cx="3432900" cy="1658700"/>
          </a:xfrm>
          <a:prstGeom prst="flowChartAlternateProcess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152400" dir="18900000" algn="bl" rotWithShape="0">
              <a:srgbClr val="1F3864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16"/>
          <p:cNvSpPr/>
          <p:nvPr/>
        </p:nvSpPr>
        <p:spPr>
          <a:xfrm>
            <a:off x="4165037" y="1124081"/>
            <a:ext cx="7748700" cy="5672400"/>
          </a:xfrm>
          <a:prstGeom prst="roundRect">
            <a:avLst>
              <a:gd name="adj" fmla="val 4570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157" name="Google Shape;1157;p16"/>
          <p:cNvSpPr txBox="1">
            <a:spLocks noGrp="1"/>
          </p:cNvSpPr>
          <p:nvPr>
            <p:ph type="title"/>
          </p:nvPr>
        </p:nvSpPr>
        <p:spPr>
          <a:xfrm>
            <a:off x="649912" y="41946"/>
            <a:ext cx="11542200" cy="5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r>
              <a:rPr lang="it-IT"/>
              <a:t>Rinnovo materiale rotabile ferroviario</a:t>
            </a:r>
            <a:endParaRPr/>
          </a:p>
        </p:txBody>
      </p:sp>
      <p:sp>
        <p:nvSpPr>
          <p:cNvPr id="1158" name="Google Shape;1158;p16"/>
          <p:cNvSpPr/>
          <p:nvPr/>
        </p:nvSpPr>
        <p:spPr>
          <a:xfrm>
            <a:off x="226219" y="3894114"/>
            <a:ext cx="3859500" cy="2902200"/>
          </a:xfrm>
          <a:prstGeom prst="roundRect">
            <a:avLst>
              <a:gd name="adj" fmla="val 7256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159" name="Google Shape;1159;p16"/>
          <p:cNvSpPr txBox="1"/>
          <p:nvPr/>
        </p:nvSpPr>
        <p:spPr>
          <a:xfrm>
            <a:off x="324956" y="4027996"/>
            <a:ext cx="3543300" cy="20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RISORSE INVESTITE</a:t>
            </a:r>
            <a:endParaRPr/>
          </a:p>
          <a:p>
            <a:pPr marL="444500" marR="0" lvl="1" indent="-266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it-IT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 Calabria FESR 2014/2020</a:t>
            </a:r>
            <a:endParaRPr/>
          </a:p>
          <a:p>
            <a:pPr marL="444500" marR="0" lvl="1" indent="-266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it-IT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FSC 2014/2020 </a:t>
            </a:r>
            <a:endParaRPr/>
          </a:p>
          <a:p>
            <a:pPr marL="444500" marR="0" lvl="1" indent="-266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it-IT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POC Calabria 2014/2020</a:t>
            </a:r>
            <a:endParaRPr/>
          </a:p>
          <a:p>
            <a:pPr marL="444500" marR="0" lvl="1" indent="-266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it-IT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Fondi statali (DM 408/2017)</a:t>
            </a:r>
            <a:endParaRPr/>
          </a:p>
          <a:p>
            <a:pPr marL="444500" marR="0" lvl="1" indent="-266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it-IT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PNRR</a:t>
            </a:r>
            <a:endParaRPr/>
          </a:p>
          <a:p>
            <a:pPr marL="444500" marR="0" lvl="1" indent="-266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it-IT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 Calabria FESR 2021/2027</a:t>
            </a:r>
            <a:endParaRPr/>
          </a:p>
          <a:p>
            <a:pPr marL="444500" marR="0" lvl="1" indent="-266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it-IT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FSC 2021/2027</a:t>
            </a: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0" name="Google Shape;1160;p16"/>
          <p:cNvSpPr txBox="1"/>
          <p:nvPr/>
        </p:nvSpPr>
        <p:spPr>
          <a:xfrm>
            <a:off x="4356920" y="1124083"/>
            <a:ext cx="73101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NUOVI MEZZI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1" name="Google Shape;1161;p16"/>
          <p:cNvSpPr/>
          <p:nvPr/>
        </p:nvSpPr>
        <p:spPr>
          <a:xfrm>
            <a:off x="4345565" y="3453348"/>
            <a:ext cx="3488400" cy="3211500"/>
          </a:xfrm>
          <a:prstGeom prst="roundRect">
            <a:avLst>
              <a:gd name="adj" fmla="val 1178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162" name="Google Shape;1162;p16"/>
          <p:cNvSpPr txBox="1"/>
          <p:nvPr/>
        </p:nvSpPr>
        <p:spPr>
          <a:xfrm>
            <a:off x="103010" y="706672"/>
            <a:ext cx="12026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Importanti investimenti sono stati destinati anche al rinnovo dei treni utilizzati per i servizi regionali effettuati da Trenitalia s.p.a.</a:t>
            </a: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3" name="Google Shape;1163;p16" descr="Hitachi Blues (VÚŽ Velim) - VLADANFOT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32548" y="1639391"/>
            <a:ext cx="3470700" cy="1688100"/>
          </a:xfrm>
          <a:prstGeom prst="flowChartAlternateProcess">
            <a:avLst/>
          </a:prstGeom>
          <a:noFill/>
          <a:ln w="127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152400" dir="18900000" algn="bl" rotWithShape="0">
              <a:srgbClr val="1F3864">
                <a:alpha val="40000"/>
              </a:srgbClr>
            </a:outerShdw>
          </a:effectLst>
        </p:spPr>
      </p:pic>
      <p:pic>
        <p:nvPicPr>
          <p:cNvPr id="1164" name="Google Shape;1164;p16" descr="Regionali del mare, ogni giorno fermeranno a Cesenatico 44 treni: l'offerta  estiva di Trenital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79058" y="1583516"/>
            <a:ext cx="3488100" cy="1714200"/>
          </a:xfrm>
          <a:prstGeom prst="flowChartAlternateProcess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152400" dir="18900000" algn="bl" rotWithShape="0">
              <a:srgbClr val="1F3864">
                <a:alpha val="40000"/>
              </a:srgbClr>
            </a:outerShdw>
          </a:effectLst>
        </p:spPr>
      </p:pic>
      <p:sp>
        <p:nvSpPr>
          <p:cNvPr id="1165" name="Google Shape;1165;p16"/>
          <p:cNvSpPr/>
          <p:nvPr/>
        </p:nvSpPr>
        <p:spPr>
          <a:xfrm>
            <a:off x="8156033" y="3453347"/>
            <a:ext cx="3488400" cy="3211500"/>
          </a:xfrm>
          <a:prstGeom prst="roundRect">
            <a:avLst>
              <a:gd name="adj" fmla="val 1178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grpSp>
        <p:nvGrpSpPr>
          <p:cNvPr id="1166" name="Google Shape;1166;p16"/>
          <p:cNvGrpSpPr/>
          <p:nvPr/>
        </p:nvGrpSpPr>
        <p:grpSpPr>
          <a:xfrm>
            <a:off x="4483754" y="3615653"/>
            <a:ext cx="259500" cy="259500"/>
            <a:chOff x="4400669" y="5064086"/>
            <a:chExt cx="259500" cy="259500"/>
          </a:xfrm>
        </p:grpSpPr>
        <p:sp>
          <p:nvSpPr>
            <p:cNvPr id="1167" name="Google Shape;1167;p16"/>
            <p:cNvSpPr/>
            <p:nvPr/>
          </p:nvSpPr>
          <p:spPr>
            <a:xfrm>
              <a:off x="4400669" y="5064086"/>
              <a:ext cx="259500" cy="259500"/>
            </a:xfrm>
            <a:prstGeom prst="ellipse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68" name="Google Shape;1168;p16" descr="A black background with a black square&#10;&#10;AI-generated content may be incorrect.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434813" y="5098230"/>
              <a:ext cx="191309" cy="19130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69" name="Google Shape;1169;p16"/>
          <p:cNvGrpSpPr/>
          <p:nvPr/>
        </p:nvGrpSpPr>
        <p:grpSpPr>
          <a:xfrm>
            <a:off x="8329888" y="3597883"/>
            <a:ext cx="259500" cy="259500"/>
            <a:chOff x="4400669" y="5064086"/>
            <a:chExt cx="259500" cy="259500"/>
          </a:xfrm>
        </p:grpSpPr>
        <p:sp>
          <p:nvSpPr>
            <p:cNvPr id="1170" name="Google Shape;1170;p16"/>
            <p:cNvSpPr/>
            <p:nvPr/>
          </p:nvSpPr>
          <p:spPr>
            <a:xfrm>
              <a:off x="4400669" y="5064086"/>
              <a:ext cx="259500" cy="259500"/>
            </a:xfrm>
            <a:prstGeom prst="ellipse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71" name="Google Shape;1171;p16" descr="A black background with a black square&#10;&#10;AI-generated content may be incorrect.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434813" y="5098230"/>
              <a:ext cx="191309" cy="1913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72" name="Google Shape;1172;p16"/>
          <p:cNvSpPr txBox="1"/>
          <p:nvPr/>
        </p:nvSpPr>
        <p:spPr>
          <a:xfrm>
            <a:off x="4777495" y="3555560"/>
            <a:ext cx="3201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Hitachi Blues - HTR.312</a:t>
            </a:r>
            <a:endParaRPr/>
          </a:p>
        </p:txBody>
      </p:sp>
      <p:sp>
        <p:nvSpPr>
          <p:cNvPr id="1173" name="Google Shape;1173;p16"/>
          <p:cNvSpPr txBox="1"/>
          <p:nvPr/>
        </p:nvSpPr>
        <p:spPr>
          <a:xfrm>
            <a:off x="8589485" y="3556407"/>
            <a:ext cx="3201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Alstom POP – ETR103/104</a:t>
            </a:r>
            <a:endParaRPr/>
          </a:p>
        </p:txBody>
      </p:sp>
      <p:sp>
        <p:nvSpPr>
          <p:cNvPr id="1174" name="Google Shape;1174;p16"/>
          <p:cNvSpPr txBox="1"/>
          <p:nvPr/>
        </p:nvSpPr>
        <p:spPr>
          <a:xfrm>
            <a:off x="4445532" y="3883204"/>
            <a:ext cx="3288300" cy="20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it-IT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Entrata in servizio: 2022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it-IT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Casse: 3÷4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it-IT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Posti a sedere: 220÷300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it-IT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Velocità massima: 160 km/h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it-IT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Alimentazione: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it-IT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elettrica (3 kV CC)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it-IT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motore Diesel (gasolio)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it-IT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batterie</a:t>
            </a:r>
            <a:endParaRPr sz="1600" b="1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5" name="Google Shape;1175;p16"/>
          <p:cNvSpPr txBox="1"/>
          <p:nvPr/>
        </p:nvSpPr>
        <p:spPr>
          <a:xfrm>
            <a:off x="8265302" y="3898956"/>
            <a:ext cx="3288300" cy="15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it-IT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Entrata in servizio: 2019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it-IT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Casse: 3÷4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it-IT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Posti a sedere: 220÷300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it-IT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Velocità massima: 160 km/h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it-IT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Alimentazione: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it-IT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elettrica (3 kV CC)</a:t>
            </a:r>
            <a:endParaRPr/>
          </a:p>
        </p:txBody>
      </p:sp>
      <p:grpSp>
        <p:nvGrpSpPr>
          <p:cNvPr id="1176" name="Google Shape;1176;p16"/>
          <p:cNvGrpSpPr/>
          <p:nvPr/>
        </p:nvGrpSpPr>
        <p:grpSpPr>
          <a:xfrm>
            <a:off x="4376303" y="6220103"/>
            <a:ext cx="3578100" cy="369300"/>
            <a:chOff x="4370272" y="6120562"/>
            <a:chExt cx="3578100" cy="369300"/>
          </a:xfrm>
        </p:grpSpPr>
        <p:sp>
          <p:nvSpPr>
            <p:cNvPr id="1177" name="Google Shape;1177;p16"/>
            <p:cNvSpPr txBox="1"/>
            <p:nvPr/>
          </p:nvSpPr>
          <p:spPr>
            <a:xfrm>
              <a:off x="4370272" y="6120562"/>
              <a:ext cx="3578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13 in servizio        </a:t>
              </a:r>
              <a:r>
                <a:rPr lang="it-IT"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+7 in produzione</a:t>
              </a:r>
              <a:endParaRPr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8" name="Google Shape;1178;p16"/>
            <p:cNvSpPr/>
            <p:nvPr/>
          </p:nvSpPr>
          <p:spPr>
            <a:xfrm>
              <a:off x="5763069" y="6186111"/>
              <a:ext cx="270300" cy="2733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9" name="Google Shape;1179;p16"/>
          <p:cNvGrpSpPr/>
          <p:nvPr/>
        </p:nvGrpSpPr>
        <p:grpSpPr>
          <a:xfrm>
            <a:off x="8276552" y="6235512"/>
            <a:ext cx="3578100" cy="369300"/>
            <a:chOff x="8243539" y="6090156"/>
            <a:chExt cx="3578100" cy="369300"/>
          </a:xfrm>
        </p:grpSpPr>
        <p:sp>
          <p:nvSpPr>
            <p:cNvPr id="1180" name="Google Shape;1180;p16"/>
            <p:cNvSpPr txBox="1"/>
            <p:nvPr/>
          </p:nvSpPr>
          <p:spPr>
            <a:xfrm>
              <a:off x="8243539" y="6090156"/>
              <a:ext cx="3578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14 in servizio        </a:t>
              </a:r>
              <a:r>
                <a:rPr lang="it-IT"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+3 in produzione</a:t>
              </a:r>
              <a:endParaRPr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1" name="Google Shape;1181;p16"/>
            <p:cNvSpPr/>
            <p:nvPr/>
          </p:nvSpPr>
          <p:spPr>
            <a:xfrm>
              <a:off x="9629967" y="6152054"/>
              <a:ext cx="270300" cy="2733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02060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2" name="Google Shape;1182;p16"/>
          <p:cNvGrpSpPr/>
          <p:nvPr/>
        </p:nvGrpSpPr>
        <p:grpSpPr>
          <a:xfrm>
            <a:off x="584482" y="6216613"/>
            <a:ext cx="3321000" cy="369300"/>
            <a:chOff x="574644" y="6289262"/>
            <a:chExt cx="3321000" cy="369300"/>
          </a:xfrm>
        </p:grpSpPr>
        <p:sp>
          <p:nvSpPr>
            <p:cNvPr id="1183" name="Google Shape;1183;p16"/>
            <p:cNvSpPr txBox="1"/>
            <p:nvPr/>
          </p:nvSpPr>
          <p:spPr>
            <a:xfrm>
              <a:off x="574644" y="6289262"/>
              <a:ext cx="33210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140 MEuro	</a:t>
              </a:r>
              <a:r>
                <a:rPr lang="it-IT"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260 Meuro</a:t>
              </a:r>
              <a:endParaRPr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4" name="Google Shape;1184;p16"/>
            <p:cNvSpPr/>
            <p:nvPr/>
          </p:nvSpPr>
          <p:spPr>
            <a:xfrm>
              <a:off x="1972234" y="6348960"/>
              <a:ext cx="270300" cy="2733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0B050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5" name="Google Shape;1185;p16"/>
          <p:cNvGrpSpPr/>
          <p:nvPr/>
        </p:nvGrpSpPr>
        <p:grpSpPr>
          <a:xfrm>
            <a:off x="226219" y="1124081"/>
            <a:ext cx="3792600" cy="2673900"/>
            <a:chOff x="226219" y="1124081"/>
            <a:chExt cx="3792600" cy="2673900"/>
          </a:xfrm>
        </p:grpSpPr>
        <p:sp>
          <p:nvSpPr>
            <p:cNvPr id="1186" name="Google Shape;1186;p16"/>
            <p:cNvSpPr/>
            <p:nvPr/>
          </p:nvSpPr>
          <p:spPr>
            <a:xfrm>
              <a:off x="226219" y="1124081"/>
              <a:ext cx="3792600" cy="2673900"/>
            </a:xfrm>
            <a:prstGeom prst="roundRect">
              <a:avLst>
                <a:gd name="adj" fmla="val 7256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endParaRPr sz="1000" b="0" i="0" u="none" strike="noStrike" cap="none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pic>
          <p:nvPicPr>
            <p:cNvPr id="1187" name="Google Shape;1187;p16" descr="ALn 663. Parte 1: il parco FS. | scalaeNNe - Note Sparse (Treni, Ferrovie e  loro modellazione in Scala N)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30439" y="1217630"/>
              <a:ext cx="3588000" cy="1305900"/>
            </a:xfrm>
            <a:prstGeom prst="flowChartAlternateProcess">
              <a:avLst/>
            </a:prstGeom>
            <a:noFill/>
            <a:ln w="12700" cap="flat" cmpd="sng">
              <a:solidFill>
                <a:srgbClr val="3F3F3F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188" name="Google Shape;1188;p16"/>
            <p:cNvSpPr txBox="1"/>
            <p:nvPr/>
          </p:nvSpPr>
          <p:spPr>
            <a:xfrm>
              <a:off x="317618" y="2599793"/>
              <a:ext cx="3588000" cy="116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1" i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     Automotrice ALn 663 FIAT Ferroviaria</a:t>
              </a:r>
              <a:endParaRPr/>
            </a:p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Entrata in servizio: 1983</a:t>
              </a:r>
              <a:endParaRPr/>
            </a:p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Posti a sedere: circa 70</a:t>
              </a:r>
              <a:endParaRPr/>
            </a:p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Velocità massima: 130 km/h</a:t>
              </a:r>
              <a:endParaRPr/>
            </a:p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Alimentazione: gasolio</a:t>
              </a:r>
              <a:endParaRPr/>
            </a:p>
          </p:txBody>
        </p:sp>
        <p:grpSp>
          <p:nvGrpSpPr>
            <p:cNvPr id="1189" name="Google Shape;1189;p16"/>
            <p:cNvGrpSpPr/>
            <p:nvPr/>
          </p:nvGrpSpPr>
          <p:grpSpPr>
            <a:xfrm>
              <a:off x="336051" y="2626823"/>
              <a:ext cx="259500" cy="259500"/>
              <a:chOff x="4400669" y="5064086"/>
              <a:chExt cx="259500" cy="259500"/>
            </a:xfrm>
          </p:grpSpPr>
          <p:sp>
            <p:nvSpPr>
              <p:cNvPr id="1190" name="Google Shape;1190;p16"/>
              <p:cNvSpPr/>
              <p:nvPr/>
            </p:nvSpPr>
            <p:spPr>
              <a:xfrm>
                <a:off x="4400669" y="5064086"/>
                <a:ext cx="259500" cy="259500"/>
              </a:xfrm>
              <a:prstGeom prst="ellipse">
                <a:avLst/>
              </a:pr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191" name="Google Shape;1191;p16" descr="A black background with a black square&#10;&#10;AI-generated content may be incorrect.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4434813" y="5098230"/>
                <a:ext cx="191309" cy="19130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17"/>
          <p:cNvSpPr txBox="1">
            <a:spLocks noGrp="1"/>
          </p:cNvSpPr>
          <p:nvPr>
            <p:ph type="title"/>
          </p:nvPr>
        </p:nvSpPr>
        <p:spPr>
          <a:xfrm>
            <a:off x="649912" y="41946"/>
            <a:ext cx="11542200" cy="5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r>
              <a:rPr lang="it-IT"/>
              <a:t>Infrastrutture di mobilità urbana</a:t>
            </a:r>
            <a:endParaRPr/>
          </a:p>
        </p:txBody>
      </p:sp>
      <p:sp>
        <p:nvSpPr>
          <p:cNvPr id="1198" name="Google Shape;1198;p17"/>
          <p:cNvSpPr/>
          <p:nvPr/>
        </p:nvSpPr>
        <p:spPr>
          <a:xfrm>
            <a:off x="190924" y="1124083"/>
            <a:ext cx="3859500" cy="5672400"/>
          </a:xfrm>
          <a:prstGeom prst="roundRect">
            <a:avLst>
              <a:gd name="adj" fmla="val 7256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199" name="Google Shape;1199;p17"/>
          <p:cNvSpPr txBox="1"/>
          <p:nvPr/>
        </p:nvSpPr>
        <p:spPr>
          <a:xfrm>
            <a:off x="349117" y="1124083"/>
            <a:ext cx="354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Reggio Calabria: Bus Rapid Transit (BRT) </a:t>
            </a:r>
            <a:endParaRPr sz="16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0" name="Google Shape;1200;p17"/>
          <p:cNvSpPr txBox="1"/>
          <p:nvPr/>
        </p:nvSpPr>
        <p:spPr>
          <a:xfrm>
            <a:off x="103010" y="706672"/>
            <a:ext cx="12026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Investimenti finanziati</a:t>
            </a: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1" name="Google Shape;1201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117" y="1916761"/>
            <a:ext cx="3532837" cy="4038546"/>
          </a:xfrm>
          <a:prstGeom prst="rect">
            <a:avLst/>
          </a:prstGeom>
          <a:noFill/>
          <a:ln>
            <a:noFill/>
          </a:ln>
        </p:spPr>
      </p:pic>
      <p:sp>
        <p:nvSpPr>
          <p:cNvPr id="1202" name="Google Shape;1202;p17"/>
          <p:cNvSpPr/>
          <p:nvPr/>
        </p:nvSpPr>
        <p:spPr>
          <a:xfrm>
            <a:off x="4208741" y="1124083"/>
            <a:ext cx="3859500" cy="5672400"/>
          </a:xfrm>
          <a:prstGeom prst="roundRect">
            <a:avLst>
              <a:gd name="adj" fmla="val 7256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203" name="Google Shape;1203;p17"/>
          <p:cNvSpPr txBox="1"/>
          <p:nvPr/>
        </p:nvSpPr>
        <p:spPr>
          <a:xfrm>
            <a:off x="4366934" y="1124083"/>
            <a:ext cx="354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Vibo Valentia: rete ciclopedonale</a:t>
            </a:r>
            <a:endParaRPr sz="16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4" name="Google Shape;1204;p17"/>
          <p:cNvSpPr/>
          <p:nvPr/>
        </p:nvSpPr>
        <p:spPr>
          <a:xfrm>
            <a:off x="8226558" y="1124083"/>
            <a:ext cx="3859500" cy="5672400"/>
          </a:xfrm>
          <a:prstGeom prst="roundRect">
            <a:avLst>
              <a:gd name="adj" fmla="val 7256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205" name="Google Shape;1205;p17"/>
          <p:cNvSpPr txBox="1"/>
          <p:nvPr/>
        </p:nvSpPr>
        <p:spPr>
          <a:xfrm>
            <a:off x="8384751" y="1124083"/>
            <a:ext cx="354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Corigliano Rossano:</a:t>
            </a:r>
            <a:r>
              <a:rPr lang="it-IT" sz="1600" b="1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it-IT" sz="1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interventi vari </a:t>
            </a:r>
            <a:endParaRPr sz="16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6" name="Google Shape;1206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66934" y="1541494"/>
            <a:ext cx="3596810" cy="2549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7" name="Google Shape;1207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85788" y="4170090"/>
            <a:ext cx="3543238" cy="2492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8" name="Google Shape;1208;p17"/>
          <p:cNvPicPr preferRelativeResize="0"/>
          <p:nvPr/>
        </p:nvPicPr>
        <p:blipFill rotWithShape="1">
          <a:blip r:embed="rId6">
            <a:alphaModFix/>
          </a:blip>
          <a:srcRect l="822" t="2421" r="2390" b="1090"/>
          <a:stretch/>
        </p:blipFill>
        <p:spPr>
          <a:xfrm>
            <a:off x="8441415" y="3071694"/>
            <a:ext cx="3486574" cy="3600450"/>
          </a:xfrm>
          <a:prstGeom prst="rect">
            <a:avLst/>
          </a:prstGeom>
          <a:noFill/>
          <a:ln>
            <a:noFill/>
          </a:ln>
        </p:spPr>
      </p:pic>
      <p:sp>
        <p:nvSpPr>
          <p:cNvPr id="1209" name="Google Shape;1209;p17"/>
          <p:cNvSpPr txBox="1"/>
          <p:nvPr/>
        </p:nvSpPr>
        <p:spPr>
          <a:xfrm>
            <a:off x="8384751" y="1541494"/>
            <a:ext cx="3288300" cy="15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it-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Velocizzazione TPL centro abitato di Rossano Scalo</a:t>
            </a:r>
            <a:endParaRPr/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it-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Accessibilità TPL alla stazione ferroviaria di Corigliano</a:t>
            </a:r>
            <a:endParaRPr/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it-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Fruibilità ciclo-pedonale area centrale Rossano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p18"/>
          <p:cNvSpPr txBox="1">
            <a:spLocks noGrp="1"/>
          </p:cNvSpPr>
          <p:nvPr>
            <p:ph type="title"/>
          </p:nvPr>
        </p:nvSpPr>
        <p:spPr>
          <a:xfrm>
            <a:off x="649912" y="41946"/>
            <a:ext cx="11542200" cy="5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r>
              <a:rPr lang="it-IT"/>
              <a:t>Modello di simulazione regionale della mobilità</a:t>
            </a:r>
            <a:endParaRPr/>
          </a:p>
        </p:txBody>
      </p:sp>
      <p:sp>
        <p:nvSpPr>
          <p:cNvPr id="1216" name="Google Shape;1216;p18"/>
          <p:cNvSpPr/>
          <p:nvPr/>
        </p:nvSpPr>
        <p:spPr>
          <a:xfrm>
            <a:off x="152808" y="2050826"/>
            <a:ext cx="3790800" cy="4608300"/>
          </a:xfrm>
          <a:prstGeom prst="roundRect">
            <a:avLst>
              <a:gd name="adj" fmla="val 8633"/>
            </a:avLst>
          </a:prstGeom>
          <a:solidFill>
            <a:srgbClr val="F2F2F2"/>
          </a:solidFill>
          <a:ln w="9525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217" name="Google Shape;1217;p18"/>
          <p:cNvSpPr txBox="1"/>
          <p:nvPr/>
        </p:nvSpPr>
        <p:spPr>
          <a:xfrm>
            <a:off x="171839" y="2164059"/>
            <a:ext cx="37719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it-IT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Offerta di trasporto</a:t>
            </a:r>
            <a:endParaRPr/>
          </a:p>
        </p:txBody>
      </p:sp>
      <p:sp>
        <p:nvSpPr>
          <p:cNvPr id="1218" name="Google Shape;1218;p18"/>
          <p:cNvSpPr txBox="1"/>
          <p:nvPr/>
        </p:nvSpPr>
        <p:spPr>
          <a:xfrm>
            <a:off x="171839" y="4287862"/>
            <a:ext cx="37719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Quadro completo dell’attuale </a:t>
            </a:r>
            <a:r>
              <a:rPr lang="it-IT" sz="16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sistema di mobilità di interesse regionale e locale </a:t>
            </a:r>
            <a:r>
              <a:rPr lang="it-IT"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inclusivo dei servizi TPL gomma, ferroviari e privati.</a:t>
            </a:r>
            <a:endParaRPr sz="16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9" name="Google Shape;121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9063" y="2756423"/>
            <a:ext cx="1438290" cy="1438290"/>
          </a:xfrm>
          <a:prstGeom prst="rect">
            <a:avLst/>
          </a:prstGeom>
          <a:noFill/>
          <a:ln>
            <a:noFill/>
          </a:ln>
        </p:spPr>
      </p:pic>
      <p:sp>
        <p:nvSpPr>
          <p:cNvPr id="1220" name="Google Shape;1220;p18"/>
          <p:cNvSpPr/>
          <p:nvPr/>
        </p:nvSpPr>
        <p:spPr>
          <a:xfrm>
            <a:off x="152808" y="5448380"/>
            <a:ext cx="3790800" cy="702900"/>
          </a:xfrm>
          <a:prstGeom prst="roundRect">
            <a:avLst>
              <a:gd name="adj" fmla="val 0"/>
            </a:avLst>
          </a:prstGeom>
          <a:solidFill>
            <a:schemeClr val="lt1"/>
          </a:solidFill>
          <a:ln w="9525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221" name="Google Shape;1221;p18"/>
          <p:cNvSpPr txBox="1"/>
          <p:nvPr/>
        </p:nvSpPr>
        <p:spPr>
          <a:xfrm>
            <a:off x="291407" y="5448381"/>
            <a:ext cx="22725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OUTPUT</a:t>
            </a:r>
            <a:r>
              <a:rPr lang="it-IT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Grafo trasportistico</a:t>
            </a:r>
            <a:endParaRPr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2" name="Google Shape;1222;p18"/>
          <p:cNvSpPr/>
          <p:nvPr/>
        </p:nvSpPr>
        <p:spPr>
          <a:xfrm>
            <a:off x="4067746" y="2050826"/>
            <a:ext cx="3790800" cy="4608300"/>
          </a:xfrm>
          <a:prstGeom prst="roundRect">
            <a:avLst>
              <a:gd name="adj" fmla="val 7617"/>
            </a:avLst>
          </a:prstGeom>
          <a:solidFill>
            <a:srgbClr val="F2F2F2"/>
          </a:solidFill>
          <a:ln w="9525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223" name="Google Shape;1223;p18"/>
          <p:cNvSpPr txBox="1"/>
          <p:nvPr/>
        </p:nvSpPr>
        <p:spPr>
          <a:xfrm>
            <a:off x="4067745" y="2190010"/>
            <a:ext cx="3790800" cy="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it-IT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Domanda di mobilità</a:t>
            </a:r>
            <a:endParaRPr/>
          </a:p>
        </p:txBody>
      </p:sp>
      <p:sp>
        <p:nvSpPr>
          <p:cNvPr id="1224" name="Google Shape;1224;p18"/>
          <p:cNvSpPr txBox="1"/>
          <p:nvPr/>
        </p:nvSpPr>
        <p:spPr>
          <a:xfrm>
            <a:off x="4067745" y="4287862"/>
            <a:ext cx="37908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Ricostruzione dei </a:t>
            </a:r>
            <a:r>
              <a:rPr lang="it-IT" sz="16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flussi di spostamento</a:t>
            </a:r>
            <a:r>
              <a:rPr lang="it-IT"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interni, di scambio e di attraversamento della Regione Calabria.</a:t>
            </a:r>
            <a:endParaRPr/>
          </a:p>
        </p:txBody>
      </p:sp>
      <p:pic>
        <p:nvPicPr>
          <p:cNvPr id="1225" name="Google Shape;1225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44001" y="2758209"/>
            <a:ext cx="1438290" cy="1438290"/>
          </a:xfrm>
          <a:prstGeom prst="rect">
            <a:avLst/>
          </a:prstGeom>
          <a:noFill/>
          <a:ln>
            <a:noFill/>
          </a:ln>
        </p:spPr>
      </p:pic>
      <p:sp>
        <p:nvSpPr>
          <p:cNvPr id="1226" name="Google Shape;1226;p18"/>
          <p:cNvSpPr/>
          <p:nvPr/>
        </p:nvSpPr>
        <p:spPr>
          <a:xfrm>
            <a:off x="4067745" y="5448381"/>
            <a:ext cx="3790800" cy="702900"/>
          </a:xfrm>
          <a:prstGeom prst="roundRect">
            <a:avLst>
              <a:gd name="adj" fmla="val 0"/>
            </a:avLst>
          </a:prstGeom>
          <a:solidFill>
            <a:schemeClr val="lt1"/>
          </a:solidFill>
          <a:ln w="9525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227" name="Google Shape;1227;p18"/>
          <p:cNvSpPr txBox="1"/>
          <p:nvPr/>
        </p:nvSpPr>
        <p:spPr>
          <a:xfrm>
            <a:off x="4254527" y="5426951"/>
            <a:ext cx="2418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OUTPUT</a:t>
            </a:r>
            <a:r>
              <a:rPr lang="it-IT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Matrici O/D giornaliere</a:t>
            </a:r>
            <a:endParaRPr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8" name="Google Shape;1228;p18"/>
          <p:cNvSpPr/>
          <p:nvPr/>
        </p:nvSpPr>
        <p:spPr>
          <a:xfrm>
            <a:off x="8230955" y="2050826"/>
            <a:ext cx="3789300" cy="4608300"/>
          </a:xfrm>
          <a:prstGeom prst="roundRect">
            <a:avLst>
              <a:gd name="adj" fmla="val 7505"/>
            </a:avLst>
          </a:prstGeom>
          <a:solidFill>
            <a:srgbClr val="F2F2F2"/>
          </a:solidFill>
          <a:ln w="9525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229" name="Google Shape;1229;p18"/>
          <p:cNvSpPr txBox="1"/>
          <p:nvPr/>
        </p:nvSpPr>
        <p:spPr>
          <a:xfrm>
            <a:off x="9027555" y="2210206"/>
            <a:ext cx="2196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it-IT" sz="3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Simulazioni</a:t>
            </a:r>
            <a:endParaRPr/>
          </a:p>
        </p:txBody>
      </p:sp>
      <p:sp>
        <p:nvSpPr>
          <p:cNvPr id="1230" name="Google Shape;1230;p18"/>
          <p:cNvSpPr txBox="1"/>
          <p:nvPr/>
        </p:nvSpPr>
        <p:spPr>
          <a:xfrm>
            <a:off x="8230952" y="4287862"/>
            <a:ext cx="37893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Simulazioni, per diversi scenari, della </a:t>
            </a:r>
            <a:r>
              <a:rPr lang="it-IT" sz="16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ripartizione modale </a:t>
            </a:r>
            <a:r>
              <a:rPr lang="it-IT"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tra trasporto pubblico e privato, includendo la modalità Park &amp; Ride.</a:t>
            </a:r>
            <a:endParaRPr sz="16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1" name="Google Shape;1231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06410" y="2758208"/>
            <a:ext cx="1438291" cy="1438291"/>
          </a:xfrm>
          <a:prstGeom prst="rect">
            <a:avLst/>
          </a:prstGeom>
          <a:noFill/>
          <a:ln>
            <a:noFill/>
          </a:ln>
        </p:spPr>
      </p:pic>
      <p:sp>
        <p:nvSpPr>
          <p:cNvPr id="1232" name="Google Shape;1232;p18"/>
          <p:cNvSpPr/>
          <p:nvPr/>
        </p:nvSpPr>
        <p:spPr>
          <a:xfrm>
            <a:off x="8230952" y="5448381"/>
            <a:ext cx="3789300" cy="702900"/>
          </a:xfrm>
          <a:prstGeom prst="roundRect">
            <a:avLst>
              <a:gd name="adj" fmla="val 0"/>
            </a:avLst>
          </a:prstGeom>
          <a:solidFill>
            <a:schemeClr val="lt1"/>
          </a:solidFill>
          <a:ln w="9525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233" name="Google Shape;1233;p18"/>
          <p:cNvSpPr txBox="1"/>
          <p:nvPr/>
        </p:nvSpPr>
        <p:spPr>
          <a:xfrm>
            <a:off x="8413494" y="5448380"/>
            <a:ext cx="30861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OUTPUT</a:t>
            </a:r>
            <a:r>
              <a:rPr lang="it-IT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Modello di ripartizione modale</a:t>
            </a:r>
            <a:endParaRPr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4" name="Google Shape;1234;p18"/>
          <p:cNvSpPr txBox="1"/>
          <p:nvPr/>
        </p:nvSpPr>
        <p:spPr>
          <a:xfrm>
            <a:off x="103010" y="706672"/>
            <a:ext cx="120267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Ai fini di rappresentare e simulare in diversi scenari operativi gli spostamenti regionali e fornire uno strumento a supporto della riprogrammazione dei servizi regionali e locali sono stati seguiti diversi step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5" name="Google Shape;1235;p18"/>
          <p:cNvSpPr/>
          <p:nvPr/>
        </p:nvSpPr>
        <p:spPr>
          <a:xfrm>
            <a:off x="152809" y="1405460"/>
            <a:ext cx="7705800" cy="588900"/>
          </a:xfrm>
          <a:prstGeom prst="roundRect">
            <a:avLst>
              <a:gd name="adj" fmla="val 24115"/>
            </a:avLst>
          </a:prstGeom>
          <a:solidFill>
            <a:srgbClr val="8296B0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Font typeface="Calibri"/>
              <a:buNone/>
            </a:pPr>
            <a:r>
              <a:rPr lang="it-IT" sz="140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Raccolta ed elaborazione dei </a:t>
            </a:r>
            <a:r>
              <a:rPr lang="it-IT" sz="1400" b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dati di input per ricostruzione della rete di mobilità e dei flussi di spostamento</a:t>
            </a:r>
            <a:r>
              <a:rPr lang="it-IT" sz="140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relativi ad Ottobre 2023 e Agosto 2024</a:t>
            </a:r>
            <a:endParaRPr sz="1400" b="0" i="0" u="none" strike="noStrike" cap="non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6" name="Google Shape;1236;p18"/>
          <p:cNvSpPr/>
          <p:nvPr/>
        </p:nvSpPr>
        <p:spPr>
          <a:xfrm>
            <a:off x="8230953" y="1405460"/>
            <a:ext cx="3789300" cy="588900"/>
          </a:xfrm>
          <a:prstGeom prst="roundRect">
            <a:avLst>
              <a:gd name="adj" fmla="val 24115"/>
            </a:avLst>
          </a:prstGeom>
          <a:solidFill>
            <a:srgbClr val="8296B0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Font typeface="Calibri"/>
              <a:buNone/>
            </a:pPr>
            <a:r>
              <a:rPr lang="it-IT" sz="1400" b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Strumento specialistico </a:t>
            </a:r>
            <a:r>
              <a:rPr lang="it-IT" sz="140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per simulazioni con dati di input</a:t>
            </a:r>
            <a:endParaRPr sz="1400" b="0" i="0" u="none" strike="noStrike" cap="non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7" name="Google Shape;1237;p18"/>
          <p:cNvSpPr/>
          <p:nvPr/>
        </p:nvSpPr>
        <p:spPr>
          <a:xfrm rot="5400000">
            <a:off x="7400531" y="4112871"/>
            <a:ext cx="1288500" cy="190800"/>
          </a:xfrm>
          <a:prstGeom prst="triangle">
            <a:avLst>
              <a:gd name="adj" fmla="val 50000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p19"/>
          <p:cNvSpPr/>
          <p:nvPr/>
        </p:nvSpPr>
        <p:spPr>
          <a:xfrm>
            <a:off x="4077089" y="1349334"/>
            <a:ext cx="7853700" cy="5424900"/>
          </a:xfrm>
          <a:prstGeom prst="roundRect">
            <a:avLst>
              <a:gd name="adj" fmla="val 425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243" name="Google Shape;1243;p19"/>
          <p:cNvSpPr/>
          <p:nvPr/>
        </p:nvSpPr>
        <p:spPr>
          <a:xfrm>
            <a:off x="8206408" y="1587648"/>
            <a:ext cx="3553800" cy="5067900"/>
          </a:xfrm>
          <a:prstGeom prst="roundRect">
            <a:avLst>
              <a:gd name="adj" fmla="val 6838"/>
            </a:avLst>
          </a:prstGeom>
          <a:solidFill>
            <a:schemeClr val="lt1"/>
          </a:solidFill>
          <a:ln w="381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244" name="Google Shape;1244;p19"/>
          <p:cNvSpPr txBox="1">
            <a:spLocks noGrp="1"/>
          </p:cNvSpPr>
          <p:nvPr>
            <p:ph type="title"/>
          </p:nvPr>
        </p:nvSpPr>
        <p:spPr>
          <a:xfrm>
            <a:off x="649912" y="41946"/>
            <a:ext cx="9573000" cy="5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r>
              <a:rPr lang="it-IT"/>
              <a:t>Modello di simulazione regionale della mobilità: zonizzazione</a:t>
            </a:r>
            <a:endParaRPr/>
          </a:p>
        </p:txBody>
      </p:sp>
      <p:sp>
        <p:nvSpPr>
          <p:cNvPr id="1245" name="Google Shape;1245;p19"/>
          <p:cNvSpPr/>
          <p:nvPr/>
        </p:nvSpPr>
        <p:spPr>
          <a:xfrm>
            <a:off x="103010" y="1349333"/>
            <a:ext cx="3859500" cy="5447100"/>
          </a:xfrm>
          <a:prstGeom prst="roundRect">
            <a:avLst>
              <a:gd name="adj" fmla="val 5166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grpSp>
        <p:nvGrpSpPr>
          <p:cNvPr id="1246" name="Google Shape;1246;p19"/>
          <p:cNvGrpSpPr/>
          <p:nvPr/>
        </p:nvGrpSpPr>
        <p:grpSpPr>
          <a:xfrm>
            <a:off x="294893" y="5740370"/>
            <a:ext cx="3475800" cy="915300"/>
            <a:chOff x="714038" y="5284988"/>
            <a:chExt cx="3475800" cy="915300"/>
          </a:xfrm>
        </p:grpSpPr>
        <p:sp>
          <p:nvSpPr>
            <p:cNvPr id="1247" name="Google Shape;1247;p19"/>
            <p:cNvSpPr/>
            <p:nvPr/>
          </p:nvSpPr>
          <p:spPr>
            <a:xfrm>
              <a:off x="714038" y="5284988"/>
              <a:ext cx="3475800" cy="915300"/>
            </a:xfrm>
            <a:prstGeom prst="roundRect">
              <a:avLst>
                <a:gd name="adj" fmla="val 19542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endParaRPr sz="1000" b="0" i="0" u="none" strike="noStrike" cap="none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1248" name="Google Shape;1248;p19"/>
            <p:cNvSpPr txBox="1"/>
            <p:nvPr/>
          </p:nvSpPr>
          <p:spPr>
            <a:xfrm>
              <a:off x="745869" y="5357858"/>
              <a:ext cx="3303000" cy="76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3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997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7F7F7F"/>
                  </a:solidFill>
                  <a:latin typeface="Work Sans"/>
                  <a:ea typeface="Work Sans"/>
                  <a:cs typeface="Work Sans"/>
                  <a:sym typeface="Work Sans"/>
                </a:rPr>
                <a:t>Zone interne</a:t>
              </a:r>
              <a:endParaRPr sz="12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49" name="Google Shape;1249;p19" descr="Immagine che contiene mappa, testo, atlante&#10;&#10;Il contenuto generato dall'IA potrebbe non essere corretto."/>
          <p:cNvPicPr preferRelativeResize="0"/>
          <p:nvPr/>
        </p:nvPicPr>
        <p:blipFill rotWithShape="1">
          <a:blip r:embed="rId3">
            <a:alphaModFix/>
          </a:blip>
          <a:srcRect l="18063" t="19449" r="34970" b="4126"/>
          <a:stretch/>
        </p:blipFill>
        <p:spPr>
          <a:xfrm>
            <a:off x="275646" y="1664544"/>
            <a:ext cx="3495000" cy="4021800"/>
          </a:xfrm>
          <a:prstGeom prst="roundRect">
            <a:avLst>
              <a:gd name="adj" fmla="val 2414"/>
            </a:avLst>
          </a:prstGeom>
          <a:noFill/>
          <a:ln>
            <a:noFill/>
          </a:ln>
        </p:spPr>
      </p:pic>
      <p:sp>
        <p:nvSpPr>
          <p:cNvPr id="1250" name="Google Shape;1250;p19"/>
          <p:cNvSpPr txBox="1"/>
          <p:nvPr/>
        </p:nvSpPr>
        <p:spPr>
          <a:xfrm>
            <a:off x="4235282" y="1335134"/>
            <a:ext cx="2767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ZONIZZAZIONE ZONE ESTERNE</a:t>
            </a:r>
            <a:endParaRPr sz="16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51" name="Google Shape;1251;p19"/>
          <p:cNvGrpSpPr/>
          <p:nvPr/>
        </p:nvGrpSpPr>
        <p:grpSpPr>
          <a:xfrm>
            <a:off x="4268972" y="5740370"/>
            <a:ext cx="3475800" cy="915300"/>
            <a:chOff x="714038" y="5284988"/>
            <a:chExt cx="3475800" cy="915300"/>
          </a:xfrm>
        </p:grpSpPr>
        <p:sp>
          <p:nvSpPr>
            <p:cNvPr id="1252" name="Google Shape;1252;p19"/>
            <p:cNvSpPr/>
            <p:nvPr/>
          </p:nvSpPr>
          <p:spPr>
            <a:xfrm>
              <a:off x="714038" y="5284988"/>
              <a:ext cx="3475800" cy="915300"/>
            </a:xfrm>
            <a:prstGeom prst="roundRect">
              <a:avLst>
                <a:gd name="adj" fmla="val 19542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endParaRPr sz="1000" b="0" i="0" u="none" strike="noStrike" cap="none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1253" name="Google Shape;1253;p19"/>
            <p:cNvSpPr txBox="1"/>
            <p:nvPr/>
          </p:nvSpPr>
          <p:spPr>
            <a:xfrm>
              <a:off x="745869" y="5357858"/>
              <a:ext cx="3303000" cy="76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3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46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7F7F7F"/>
                  </a:solidFill>
                  <a:latin typeface="Work Sans"/>
                  <a:ea typeface="Work Sans"/>
                  <a:cs typeface="Work Sans"/>
                  <a:sym typeface="Work Sans"/>
                </a:rPr>
                <a:t>Zone esterne</a:t>
              </a:r>
              <a:endParaRPr sz="12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54" name="Google Shape;1254;p19"/>
          <p:cNvSpPr txBox="1"/>
          <p:nvPr/>
        </p:nvSpPr>
        <p:spPr>
          <a:xfrm>
            <a:off x="8362408" y="1725933"/>
            <a:ext cx="354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FOCUS – AREA DELLO STRETTO</a:t>
            </a:r>
            <a:endParaRPr sz="16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5" name="Google Shape;1255;p19"/>
          <p:cNvSpPr txBox="1"/>
          <p:nvPr/>
        </p:nvSpPr>
        <p:spPr>
          <a:xfrm>
            <a:off x="8362408" y="2064029"/>
            <a:ext cx="31401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Particolare attenzione è stata rivolta alla </a:t>
            </a:r>
            <a:r>
              <a:rPr lang="it-IT" sz="1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rappresentazione dei collegamenti attivi sull’area dello stretto</a:t>
            </a:r>
            <a:r>
              <a:rPr lang="it-IT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includendo nell’analisi un focus di dettaglio sulle zone interne della C.M. di Messina.</a:t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56" name="Google Shape;1256;p19"/>
          <p:cNvPicPr preferRelativeResize="0"/>
          <p:nvPr/>
        </p:nvPicPr>
        <p:blipFill rotWithShape="1">
          <a:blip r:embed="rId4">
            <a:alphaModFix/>
          </a:blip>
          <a:srcRect t="1351"/>
          <a:stretch/>
        </p:blipFill>
        <p:spPr>
          <a:xfrm>
            <a:off x="4249724" y="1664659"/>
            <a:ext cx="3495000" cy="4021800"/>
          </a:xfrm>
          <a:prstGeom prst="roundRect">
            <a:avLst>
              <a:gd name="adj" fmla="val 1828"/>
            </a:avLst>
          </a:prstGeom>
          <a:solidFill>
            <a:srgbClr val="ECECEC"/>
          </a:solidFill>
          <a:ln>
            <a:noFill/>
          </a:ln>
        </p:spPr>
      </p:pic>
      <p:pic>
        <p:nvPicPr>
          <p:cNvPr id="1257" name="Google Shape;1257;p19"/>
          <p:cNvPicPr preferRelativeResize="0"/>
          <p:nvPr/>
        </p:nvPicPr>
        <p:blipFill rotWithShape="1">
          <a:blip r:embed="rId5">
            <a:alphaModFix/>
          </a:blip>
          <a:srcRect l="1332" r="685" b="1351"/>
          <a:stretch/>
        </p:blipFill>
        <p:spPr>
          <a:xfrm>
            <a:off x="8360209" y="3633800"/>
            <a:ext cx="3273600" cy="2876400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</p:spPr>
      </p:pic>
      <p:sp>
        <p:nvSpPr>
          <p:cNvPr id="1258" name="Google Shape;1258;p19"/>
          <p:cNvSpPr txBox="1"/>
          <p:nvPr/>
        </p:nvSpPr>
        <p:spPr>
          <a:xfrm>
            <a:off x="261203" y="1335134"/>
            <a:ext cx="2905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ZONIZZAZIONE REGIONALE</a:t>
            </a:r>
            <a:endParaRPr sz="16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9" name="Google Shape;1259;p19"/>
          <p:cNvSpPr txBox="1"/>
          <p:nvPr/>
        </p:nvSpPr>
        <p:spPr>
          <a:xfrm>
            <a:off x="103010" y="706672"/>
            <a:ext cx="12026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 territorio della regione Calabria è stato </a:t>
            </a:r>
            <a:r>
              <a:rPr lang="it-IT" sz="1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suddiviso in zone che rappresentano Origini e Destinazioni degli spostamenti</a:t>
            </a:r>
            <a:r>
              <a:rPr lang="it-IT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oltretutto, ai fini della modellazione anche dei flussi di attraversamento e di scambio, sono state rappresentate anche le zone esterne.</a:t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60" name="Google Shape;1260;p19" descr="A black background with a black square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 b="16156"/>
          <a:stretch/>
        </p:blipFill>
        <p:spPr>
          <a:xfrm>
            <a:off x="11316047" y="1708020"/>
            <a:ext cx="372836" cy="31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p20"/>
          <p:cNvSpPr/>
          <p:nvPr/>
        </p:nvSpPr>
        <p:spPr>
          <a:xfrm>
            <a:off x="4165037" y="1124081"/>
            <a:ext cx="7748700" cy="5672400"/>
          </a:xfrm>
          <a:prstGeom prst="roundRect">
            <a:avLst>
              <a:gd name="adj" fmla="val 4570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1267" name="Google Shape;1267;p20"/>
          <p:cNvPicPr preferRelativeResize="0"/>
          <p:nvPr/>
        </p:nvPicPr>
        <p:blipFill rotWithShape="1">
          <a:blip r:embed="rId3">
            <a:alphaModFix/>
          </a:blip>
          <a:srcRect l="12463" t="9325" r="3212" b="7410"/>
          <a:stretch/>
        </p:blipFill>
        <p:spPr>
          <a:xfrm>
            <a:off x="8079238" y="1500703"/>
            <a:ext cx="3688800" cy="3416400"/>
          </a:xfrm>
          <a:prstGeom prst="roundRect">
            <a:avLst>
              <a:gd name="adj" fmla="val 5338"/>
            </a:avLst>
          </a:prstGeom>
          <a:solidFill>
            <a:srgbClr val="ECECEC"/>
          </a:solidFill>
          <a:ln>
            <a:noFill/>
          </a:ln>
        </p:spPr>
      </p:pic>
      <p:sp>
        <p:nvSpPr>
          <p:cNvPr id="1268" name="Google Shape;1268;p20"/>
          <p:cNvSpPr txBox="1">
            <a:spLocks noGrp="1"/>
          </p:cNvSpPr>
          <p:nvPr>
            <p:ph type="title"/>
          </p:nvPr>
        </p:nvSpPr>
        <p:spPr>
          <a:xfrm>
            <a:off x="649912" y="41946"/>
            <a:ext cx="11542200" cy="5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r>
              <a:rPr lang="it-IT"/>
              <a:t>Modello di simulazione regionale della mobilità: offerta</a:t>
            </a:r>
            <a:endParaRPr/>
          </a:p>
        </p:txBody>
      </p:sp>
      <p:sp>
        <p:nvSpPr>
          <p:cNvPr id="1269" name="Google Shape;1269;p20"/>
          <p:cNvSpPr/>
          <p:nvPr/>
        </p:nvSpPr>
        <p:spPr>
          <a:xfrm>
            <a:off x="190924" y="1124083"/>
            <a:ext cx="3859500" cy="5672400"/>
          </a:xfrm>
          <a:prstGeom prst="roundRect">
            <a:avLst>
              <a:gd name="adj" fmla="val 7256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270" name="Google Shape;1270;p20"/>
          <p:cNvSpPr txBox="1"/>
          <p:nvPr/>
        </p:nvSpPr>
        <p:spPr>
          <a:xfrm>
            <a:off x="349117" y="1124083"/>
            <a:ext cx="354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RETE TRASPORTO PRIVATO</a:t>
            </a:r>
            <a:endParaRPr sz="16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71" name="Google Shape;1271;p20"/>
          <p:cNvGrpSpPr/>
          <p:nvPr/>
        </p:nvGrpSpPr>
        <p:grpSpPr>
          <a:xfrm>
            <a:off x="382807" y="5630004"/>
            <a:ext cx="3475800" cy="1073699"/>
            <a:chOff x="714038" y="5284988"/>
            <a:chExt cx="3475800" cy="833100"/>
          </a:xfrm>
        </p:grpSpPr>
        <p:sp>
          <p:nvSpPr>
            <p:cNvPr id="1272" name="Google Shape;1272;p20"/>
            <p:cNvSpPr/>
            <p:nvPr/>
          </p:nvSpPr>
          <p:spPr>
            <a:xfrm>
              <a:off x="714038" y="5284988"/>
              <a:ext cx="3475800" cy="833100"/>
            </a:xfrm>
            <a:prstGeom prst="roundRect">
              <a:avLst>
                <a:gd name="adj" fmla="val 13082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endParaRPr sz="1000" b="0" i="0" u="none" strike="noStrike" cap="none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1273" name="Google Shape;1273;p20"/>
            <p:cNvSpPr txBox="1"/>
            <p:nvPr/>
          </p:nvSpPr>
          <p:spPr>
            <a:xfrm>
              <a:off x="745869" y="5497985"/>
              <a:ext cx="3303000" cy="59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3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11.000</a:t>
              </a:r>
              <a:endParaRPr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Tot km rete stradale rappresentata</a:t>
              </a:r>
              <a:endParaRPr sz="12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74" name="Google Shape;1274;p20" descr="Immagine che contiene mappa, atlante, testo&#10;&#10;Il contenuto generato dall'IA potrebbe non essere corretto."/>
          <p:cNvPicPr preferRelativeResize="0"/>
          <p:nvPr/>
        </p:nvPicPr>
        <p:blipFill rotWithShape="1">
          <a:blip r:embed="rId4">
            <a:alphaModFix/>
          </a:blip>
          <a:srcRect l="18449" t="3402" r="26675" b="7295"/>
          <a:stretch/>
        </p:blipFill>
        <p:spPr>
          <a:xfrm>
            <a:off x="382807" y="1506074"/>
            <a:ext cx="3475800" cy="3999900"/>
          </a:xfrm>
          <a:prstGeom prst="roundRect">
            <a:avLst>
              <a:gd name="adj" fmla="val 3848"/>
            </a:avLst>
          </a:prstGeom>
          <a:noFill/>
          <a:ln>
            <a:noFill/>
          </a:ln>
        </p:spPr>
      </p:pic>
      <p:sp>
        <p:nvSpPr>
          <p:cNvPr id="1275" name="Google Shape;1275;p20"/>
          <p:cNvSpPr txBox="1"/>
          <p:nvPr/>
        </p:nvSpPr>
        <p:spPr>
          <a:xfrm>
            <a:off x="4356920" y="1124083"/>
            <a:ext cx="354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RETE TRASPORTO PUBBLICO</a:t>
            </a:r>
            <a:endParaRPr sz="16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6" name="Google Shape;1276;p20"/>
          <p:cNvSpPr/>
          <p:nvPr/>
        </p:nvSpPr>
        <p:spPr>
          <a:xfrm>
            <a:off x="4304633" y="1504110"/>
            <a:ext cx="3667800" cy="3408300"/>
          </a:xfrm>
          <a:prstGeom prst="roundRect">
            <a:avLst>
              <a:gd name="adj" fmla="val 4570"/>
            </a:avLst>
          </a:prstGeom>
          <a:solidFill>
            <a:srgbClr val="A4C3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1277" name="Google Shape;1277;p20"/>
          <p:cNvPicPr preferRelativeResize="0"/>
          <p:nvPr/>
        </p:nvPicPr>
        <p:blipFill rotWithShape="1">
          <a:blip r:embed="rId5">
            <a:alphaModFix/>
          </a:blip>
          <a:srcRect t="4607"/>
          <a:stretch/>
        </p:blipFill>
        <p:spPr>
          <a:xfrm>
            <a:off x="4304633" y="1504110"/>
            <a:ext cx="2595900" cy="3408300"/>
          </a:xfrm>
          <a:prstGeom prst="roundRect">
            <a:avLst>
              <a:gd name="adj" fmla="val 8209"/>
            </a:avLst>
          </a:prstGeom>
          <a:noFill/>
          <a:ln>
            <a:noFill/>
          </a:ln>
        </p:spPr>
      </p:pic>
      <p:sp>
        <p:nvSpPr>
          <p:cNvPr id="1278" name="Google Shape;1278;p20"/>
          <p:cNvSpPr/>
          <p:nvPr/>
        </p:nvSpPr>
        <p:spPr>
          <a:xfrm>
            <a:off x="4344193" y="5032012"/>
            <a:ext cx="3628200" cy="1657800"/>
          </a:xfrm>
          <a:prstGeom prst="roundRect">
            <a:avLst>
              <a:gd name="adj" fmla="val 1178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279" name="Google Shape;1279;p20"/>
          <p:cNvSpPr txBox="1"/>
          <p:nvPr/>
        </p:nvSpPr>
        <p:spPr>
          <a:xfrm>
            <a:off x="4399678" y="5255407"/>
            <a:ext cx="2842800" cy="14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900 km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Tot km rete ferroviaria</a:t>
            </a:r>
            <a:endParaRPr sz="12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it-IT"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29.000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Calibri"/>
              <a:buNone/>
            </a:pPr>
            <a:r>
              <a:rPr lang="it-IT" sz="12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Tot treni*km/gg feriale invernale 2023</a:t>
            </a:r>
            <a:endParaRPr sz="12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0" name="Google Shape;1280;p20"/>
          <p:cNvSpPr txBox="1"/>
          <p:nvPr/>
        </p:nvSpPr>
        <p:spPr>
          <a:xfrm>
            <a:off x="4631281" y="5079974"/>
            <a:ext cx="1438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SERVIZI FERROVIARI</a:t>
            </a:r>
            <a:endParaRPr/>
          </a:p>
        </p:txBody>
      </p:sp>
      <p:sp>
        <p:nvSpPr>
          <p:cNvPr id="1281" name="Google Shape;1281;p20"/>
          <p:cNvSpPr/>
          <p:nvPr/>
        </p:nvSpPr>
        <p:spPr>
          <a:xfrm>
            <a:off x="8079317" y="5032012"/>
            <a:ext cx="3688800" cy="1657800"/>
          </a:xfrm>
          <a:prstGeom prst="roundRect">
            <a:avLst>
              <a:gd name="adj" fmla="val 1069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282" name="Google Shape;1282;p20"/>
          <p:cNvSpPr txBox="1"/>
          <p:nvPr/>
        </p:nvSpPr>
        <p:spPr>
          <a:xfrm>
            <a:off x="8079237" y="5255408"/>
            <a:ext cx="3587700" cy="14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9.900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Tot km rete stradale servita da linee su gomma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it-IT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190.000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Tot bus*km/gg feriale invernale anno 2023</a:t>
            </a:r>
            <a:endParaRPr sz="12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3" name="Google Shape;1283;p20"/>
          <p:cNvSpPr txBox="1"/>
          <p:nvPr/>
        </p:nvSpPr>
        <p:spPr>
          <a:xfrm>
            <a:off x="8349888" y="5079975"/>
            <a:ext cx="1438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SERVIZI SU GOMMA</a:t>
            </a:r>
            <a:endParaRPr/>
          </a:p>
        </p:txBody>
      </p:sp>
      <p:grpSp>
        <p:nvGrpSpPr>
          <p:cNvPr id="1284" name="Google Shape;1284;p20"/>
          <p:cNvGrpSpPr/>
          <p:nvPr/>
        </p:nvGrpSpPr>
        <p:grpSpPr>
          <a:xfrm>
            <a:off x="437817" y="5669483"/>
            <a:ext cx="259500" cy="259500"/>
            <a:chOff x="437817" y="5515463"/>
            <a:chExt cx="259500" cy="259500"/>
          </a:xfrm>
        </p:grpSpPr>
        <p:sp>
          <p:nvSpPr>
            <p:cNvPr id="1285" name="Google Shape;1285;p20"/>
            <p:cNvSpPr/>
            <p:nvPr/>
          </p:nvSpPr>
          <p:spPr>
            <a:xfrm>
              <a:off x="437817" y="5515463"/>
              <a:ext cx="259500" cy="259500"/>
            </a:xfrm>
            <a:prstGeom prst="ellipse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86" name="Google Shape;1286;p20" descr="A black background with a black square&#10;&#10;AI-generated content may be incorrect.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54316" y="5530959"/>
              <a:ext cx="228603" cy="22860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87" name="Google Shape;1287;p20"/>
          <p:cNvGrpSpPr/>
          <p:nvPr/>
        </p:nvGrpSpPr>
        <p:grpSpPr>
          <a:xfrm>
            <a:off x="4400669" y="5080981"/>
            <a:ext cx="259500" cy="259500"/>
            <a:chOff x="4400669" y="5064086"/>
            <a:chExt cx="259500" cy="259500"/>
          </a:xfrm>
        </p:grpSpPr>
        <p:sp>
          <p:nvSpPr>
            <p:cNvPr id="1288" name="Google Shape;1288;p20"/>
            <p:cNvSpPr/>
            <p:nvPr/>
          </p:nvSpPr>
          <p:spPr>
            <a:xfrm>
              <a:off x="4400669" y="5064086"/>
              <a:ext cx="259500" cy="259500"/>
            </a:xfrm>
            <a:prstGeom prst="ellipse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89" name="Google Shape;1289;p20" descr="A black background with a black square&#10;&#10;AI-generated content may be incorrect.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434813" y="5098230"/>
              <a:ext cx="191309" cy="19130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90" name="Google Shape;1290;p20"/>
          <p:cNvGrpSpPr/>
          <p:nvPr/>
        </p:nvGrpSpPr>
        <p:grpSpPr>
          <a:xfrm>
            <a:off x="8129728" y="5080982"/>
            <a:ext cx="259500" cy="259500"/>
            <a:chOff x="8129728" y="5045149"/>
            <a:chExt cx="259500" cy="259500"/>
          </a:xfrm>
        </p:grpSpPr>
        <p:sp>
          <p:nvSpPr>
            <p:cNvPr id="1291" name="Google Shape;1291;p20"/>
            <p:cNvSpPr/>
            <p:nvPr/>
          </p:nvSpPr>
          <p:spPr>
            <a:xfrm>
              <a:off x="8129728" y="5045149"/>
              <a:ext cx="259500" cy="259500"/>
            </a:xfrm>
            <a:prstGeom prst="ellipse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92" name="Google Shape;1292;p20" descr="A black background with a black square&#10;&#10;AI-generated content may be incorrect.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8169244" y="5080015"/>
              <a:ext cx="180644" cy="18064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93" name="Google Shape;1293;p20"/>
          <p:cNvSpPr txBox="1"/>
          <p:nvPr/>
        </p:nvSpPr>
        <p:spPr>
          <a:xfrm>
            <a:off x="103010" y="706672"/>
            <a:ext cx="12026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Ricostruzione dei servizi e delle infrastrutture </a:t>
            </a:r>
            <a:r>
              <a:rPr lang="it-IT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 la mobilità regionale e locale.</a:t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p21"/>
          <p:cNvSpPr/>
          <p:nvPr/>
        </p:nvSpPr>
        <p:spPr>
          <a:xfrm>
            <a:off x="190923" y="1111957"/>
            <a:ext cx="4274700" cy="2201400"/>
          </a:xfrm>
          <a:prstGeom prst="roundRect">
            <a:avLst>
              <a:gd name="adj" fmla="val 8633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300" name="Google Shape;1300;p21"/>
          <p:cNvSpPr/>
          <p:nvPr/>
        </p:nvSpPr>
        <p:spPr>
          <a:xfrm>
            <a:off x="400592" y="1485783"/>
            <a:ext cx="3780000" cy="1722600"/>
          </a:xfrm>
          <a:prstGeom prst="roundRect">
            <a:avLst>
              <a:gd name="adj" fmla="val 8682"/>
            </a:avLst>
          </a:prstGeom>
          <a:solidFill>
            <a:srgbClr val="98DB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Work Sans"/>
              <a:buNone/>
            </a:pPr>
            <a:r>
              <a:rPr lang="it-IT" sz="1000" b="0" i="0" u="none" strike="noStrike" cap="none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INSERIRE FIGURA</a:t>
            </a:r>
            <a:endParaRPr sz="1000" b="0" i="0" u="none" strike="noStrike" cap="none">
              <a:solidFill>
                <a:srgbClr val="000000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301" name="Google Shape;1301;p21"/>
          <p:cNvSpPr/>
          <p:nvPr/>
        </p:nvSpPr>
        <p:spPr>
          <a:xfrm>
            <a:off x="190923" y="813538"/>
            <a:ext cx="4274700" cy="25740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302" name="Google Shape;1302;p21"/>
          <p:cNvSpPr txBox="1">
            <a:spLocks noGrp="1"/>
          </p:cNvSpPr>
          <p:nvPr>
            <p:ph type="title"/>
          </p:nvPr>
        </p:nvSpPr>
        <p:spPr>
          <a:xfrm>
            <a:off x="649912" y="41945"/>
            <a:ext cx="11667000" cy="6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r>
              <a:rPr lang="it-IT"/>
              <a:t>Modello di simulazione regionale della mobilità: indagini e domanda</a:t>
            </a:r>
            <a:endParaRPr/>
          </a:p>
        </p:txBody>
      </p:sp>
      <p:sp>
        <p:nvSpPr>
          <p:cNvPr id="1303" name="Google Shape;1303;p21"/>
          <p:cNvSpPr txBox="1"/>
          <p:nvPr/>
        </p:nvSpPr>
        <p:spPr>
          <a:xfrm>
            <a:off x="1051513" y="1134320"/>
            <a:ext cx="2553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MATRICI DI TELEFONIA</a:t>
            </a:r>
            <a:endParaRPr sz="16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04" name="Google Shape;1304;p21" descr="Immagine che contiene mappa, testo, atlante&#10;&#10;Il contenuto generato dall'IA potrebbe non essere corretto."/>
          <p:cNvPicPr preferRelativeResize="0"/>
          <p:nvPr/>
        </p:nvPicPr>
        <p:blipFill rotWithShape="1">
          <a:blip r:embed="rId3">
            <a:alphaModFix/>
          </a:blip>
          <a:srcRect l="-230" t="3226" r="-90" b="8363"/>
          <a:stretch/>
        </p:blipFill>
        <p:spPr>
          <a:xfrm>
            <a:off x="1191680" y="1485783"/>
            <a:ext cx="2197800" cy="1722600"/>
          </a:xfrm>
          <a:prstGeom prst="roundRect">
            <a:avLst>
              <a:gd name="adj" fmla="val 6286"/>
            </a:avLst>
          </a:prstGeom>
          <a:noFill/>
          <a:ln>
            <a:noFill/>
          </a:ln>
        </p:spPr>
      </p:pic>
      <p:sp>
        <p:nvSpPr>
          <p:cNvPr id="1305" name="Google Shape;1305;p21"/>
          <p:cNvSpPr/>
          <p:nvPr/>
        </p:nvSpPr>
        <p:spPr>
          <a:xfrm>
            <a:off x="190923" y="3379981"/>
            <a:ext cx="4274700" cy="2160000"/>
          </a:xfrm>
          <a:prstGeom prst="roundRect">
            <a:avLst>
              <a:gd name="adj" fmla="val 8633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306" name="Google Shape;1306;p21"/>
          <p:cNvSpPr txBox="1"/>
          <p:nvPr/>
        </p:nvSpPr>
        <p:spPr>
          <a:xfrm>
            <a:off x="400592" y="3402344"/>
            <a:ext cx="3855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MATRICI FCD</a:t>
            </a:r>
            <a:endParaRPr sz="16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7" name="Google Shape;1307;p21"/>
          <p:cNvSpPr/>
          <p:nvPr/>
        </p:nvSpPr>
        <p:spPr>
          <a:xfrm>
            <a:off x="190923" y="5612683"/>
            <a:ext cx="4274700" cy="1183800"/>
          </a:xfrm>
          <a:prstGeom prst="roundRect">
            <a:avLst>
              <a:gd name="adj" fmla="val 15646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308" name="Google Shape;1308;p21"/>
          <p:cNvSpPr txBox="1"/>
          <p:nvPr/>
        </p:nvSpPr>
        <p:spPr>
          <a:xfrm>
            <a:off x="400592" y="5635045"/>
            <a:ext cx="3855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FONTI DATI TRADIZIONALI</a:t>
            </a:r>
            <a:endParaRPr sz="16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9" name="Google Shape;1309;p21"/>
          <p:cNvSpPr txBox="1"/>
          <p:nvPr/>
        </p:nvSpPr>
        <p:spPr>
          <a:xfrm>
            <a:off x="1051513" y="772934"/>
            <a:ext cx="2553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INPUT</a:t>
            </a:r>
            <a:endParaRPr sz="1600" b="1" i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0" name="Google Shape;1310;p21"/>
          <p:cNvSpPr/>
          <p:nvPr/>
        </p:nvSpPr>
        <p:spPr>
          <a:xfrm>
            <a:off x="5116594" y="813538"/>
            <a:ext cx="6969900" cy="25740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311" name="Google Shape;1311;p21"/>
          <p:cNvSpPr/>
          <p:nvPr/>
        </p:nvSpPr>
        <p:spPr>
          <a:xfrm>
            <a:off x="5116594" y="1111957"/>
            <a:ext cx="6969900" cy="5684400"/>
          </a:xfrm>
          <a:prstGeom prst="roundRect">
            <a:avLst>
              <a:gd name="adj" fmla="val 3699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312" name="Google Shape;1312;p21"/>
          <p:cNvSpPr txBox="1"/>
          <p:nvPr/>
        </p:nvSpPr>
        <p:spPr>
          <a:xfrm>
            <a:off x="7324818" y="772934"/>
            <a:ext cx="2553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OUTPUT</a:t>
            </a:r>
            <a:endParaRPr sz="1600" b="1" i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3" name="Google Shape;1313;p21"/>
          <p:cNvSpPr/>
          <p:nvPr/>
        </p:nvSpPr>
        <p:spPr>
          <a:xfrm rot="5400000">
            <a:off x="1886184" y="3602643"/>
            <a:ext cx="5901600" cy="323400"/>
          </a:xfrm>
          <a:prstGeom prst="triangle">
            <a:avLst>
              <a:gd name="adj" fmla="val 50000"/>
            </a:avLst>
          </a:prstGeom>
          <a:solidFill>
            <a:srgbClr val="F2F2F2">
              <a:alpha val="349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4" name="Google Shape;1314;p21"/>
          <p:cNvSpPr txBox="1"/>
          <p:nvPr/>
        </p:nvSpPr>
        <p:spPr>
          <a:xfrm>
            <a:off x="5208351" y="1203632"/>
            <a:ext cx="67647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Matrici di Origine e Destinazione dei flussi di spostamento per giorni feriali e festivi sia nello scenario invernale che estivo, </a:t>
            </a:r>
            <a:r>
              <a:rPr lang="it-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</a:t>
            </a:r>
            <a:r>
              <a:rPr lang="it-IT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identificare i pattern di mobilità significativi relativi agli orizzonti temporali di analisi (Ottobre 2023 e agosto 2024). </a:t>
            </a:r>
            <a:endParaRPr sz="1600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5" name="Google Shape;1315;p21"/>
          <p:cNvSpPr/>
          <p:nvPr/>
        </p:nvSpPr>
        <p:spPr>
          <a:xfrm>
            <a:off x="5208351" y="2286973"/>
            <a:ext cx="3691200" cy="4118700"/>
          </a:xfrm>
          <a:prstGeom prst="roundRect">
            <a:avLst>
              <a:gd name="adj" fmla="val 10277"/>
            </a:avLst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Work Sans"/>
              <a:buNone/>
            </a:pPr>
            <a:r>
              <a:rPr lang="it-IT" sz="1000" b="0" i="0" u="none" strike="noStrike" cap="none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In elaborazione</a:t>
            </a:r>
            <a:endParaRPr sz="1000" b="0" i="0" u="none" strike="noStrike" cap="none">
              <a:solidFill>
                <a:srgbClr val="000000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grpSp>
        <p:nvGrpSpPr>
          <p:cNvPr id="1316" name="Google Shape;1316;p21"/>
          <p:cNvGrpSpPr/>
          <p:nvPr/>
        </p:nvGrpSpPr>
        <p:grpSpPr>
          <a:xfrm>
            <a:off x="9055883" y="2287033"/>
            <a:ext cx="2945100" cy="3757388"/>
            <a:chOff x="9055883" y="2478259"/>
            <a:chExt cx="2945100" cy="1983000"/>
          </a:xfrm>
        </p:grpSpPr>
        <p:sp>
          <p:nvSpPr>
            <p:cNvPr id="1317" name="Google Shape;1317;p21"/>
            <p:cNvSpPr/>
            <p:nvPr/>
          </p:nvSpPr>
          <p:spPr>
            <a:xfrm>
              <a:off x="9055883" y="2478259"/>
              <a:ext cx="2945100" cy="1983000"/>
            </a:xfrm>
            <a:prstGeom prst="roundRect">
              <a:avLst>
                <a:gd name="adj" fmla="val 8563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endParaRPr sz="1000" b="0" i="1" u="none" strike="noStrike" cap="none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1318" name="Google Shape;1318;p21"/>
            <p:cNvSpPr txBox="1"/>
            <p:nvPr/>
          </p:nvSpPr>
          <p:spPr>
            <a:xfrm>
              <a:off x="9105178" y="2589806"/>
              <a:ext cx="2868000" cy="186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600" i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Si stimano, in un giorno medio feriale scolastico nell’intervallo 7:00-10:00, </a:t>
              </a:r>
              <a:r>
                <a:rPr lang="it-IT" sz="1600" b="1" i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850-950 mila spostamenti </a:t>
              </a:r>
              <a:r>
                <a:rPr lang="it-IT" sz="1600" i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di cui circa 10% </a:t>
              </a:r>
              <a:r>
                <a:rPr lang="it-IT" sz="1600" b="1" i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effettuati per motivi di studio </a:t>
              </a:r>
              <a:r>
                <a:rPr lang="it-IT" sz="1600" i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(scuola superiore).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600" i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Circa 480.000 individui effettuano spostamenti per motivi di lavoro.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600" i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Si stimano in un giorno feriale invernale tra  3,5 – 4 milioni di spostamenti con un incremento del 25% nel periodo estivo.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19" name="Google Shape;1319;p21"/>
          <p:cNvSpPr/>
          <p:nvPr/>
        </p:nvSpPr>
        <p:spPr>
          <a:xfrm>
            <a:off x="400592" y="3685712"/>
            <a:ext cx="3780000" cy="1722600"/>
          </a:xfrm>
          <a:prstGeom prst="roundRect">
            <a:avLst>
              <a:gd name="adj" fmla="val 8682"/>
            </a:avLst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Work Sans"/>
              <a:buNone/>
            </a:pPr>
            <a:r>
              <a:rPr lang="it-IT" sz="1000" b="0" i="0" u="none" strike="noStrike" cap="none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In elaborazione</a:t>
            </a:r>
            <a:endParaRPr sz="1000" b="0" i="0" u="none" strike="noStrike" cap="none">
              <a:solidFill>
                <a:srgbClr val="000000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320" name="Google Shape;1320;p21"/>
          <p:cNvSpPr/>
          <p:nvPr/>
        </p:nvSpPr>
        <p:spPr>
          <a:xfrm>
            <a:off x="400592" y="5934838"/>
            <a:ext cx="3780000" cy="20850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Work Sans"/>
              <a:buNone/>
            </a:pPr>
            <a:r>
              <a:rPr lang="it-IT" sz="100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Dati socio-economici e matrici pendolarismo (ISTAT)</a:t>
            </a:r>
            <a:endParaRPr sz="1000" i="0" u="none" strike="noStrike" cap="non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321" name="Google Shape;1321;p21"/>
          <p:cNvSpPr/>
          <p:nvPr/>
        </p:nvSpPr>
        <p:spPr>
          <a:xfrm>
            <a:off x="400592" y="6220747"/>
            <a:ext cx="1404000" cy="20850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Work Sans"/>
              <a:buNone/>
            </a:pPr>
            <a:r>
              <a:rPr lang="it-IT" sz="100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Rilievi a bordo</a:t>
            </a:r>
            <a:endParaRPr sz="1000" i="0" u="none" strike="noStrike" cap="non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322" name="Google Shape;1322;p21"/>
          <p:cNvSpPr/>
          <p:nvPr/>
        </p:nvSpPr>
        <p:spPr>
          <a:xfrm>
            <a:off x="1851946" y="6220747"/>
            <a:ext cx="2328600" cy="20850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Work Sans"/>
              <a:buNone/>
            </a:pPr>
            <a:r>
              <a:rPr lang="it-IT" sz="10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Rilievi su sezioni stradali</a:t>
            </a:r>
            <a:endParaRPr sz="1000" b="0" i="0" u="none" strike="noStrike" cap="non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323" name="Google Shape;1323;p21"/>
          <p:cNvSpPr/>
          <p:nvPr/>
        </p:nvSpPr>
        <p:spPr>
          <a:xfrm>
            <a:off x="400591" y="6506655"/>
            <a:ext cx="3780000" cy="20850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Work Sans"/>
              <a:buNone/>
            </a:pPr>
            <a:r>
              <a:rPr lang="it-IT" sz="10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Report ministeriali</a:t>
            </a:r>
            <a:endParaRPr sz="1000" b="0" i="0" u="none" strike="noStrike" cap="non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1324" name="Google Shape;1324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4298" y="3588921"/>
            <a:ext cx="3780002" cy="1919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5" name="Google Shape;1325;p21"/>
          <p:cNvPicPr preferRelativeResize="0"/>
          <p:nvPr/>
        </p:nvPicPr>
        <p:blipFill rotWithShape="1">
          <a:blip r:embed="rId5">
            <a:alphaModFix/>
          </a:blip>
          <a:srcRect l="28704" r="16126"/>
          <a:stretch/>
        </p:blipFill>
        <p:spPr>
          <a:xfrm>
            <a:off x="5155115" y="2641986"/>
            <a:ext cx="3784206" cy="3501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p22"/>
          <p:cNvSpPr txBox="1">
            <a:spLocks noGrp="1"/>
          </p:cNvSpPr>
          <p:nvPr>
            <p:ph type="title"/>
          </p:nvPr>
        </p:nvSpPr>
        <p:spPr>
          <a:xfrm>
            <a:off x="649912" y="41946"/>
            <a:ext cx="9390300" cy="5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r>
              <a:rPr lang="it-IT"/>
              <a:t>Modello di simulazione regionale della mobilità: risultati</a:t>
            </a:r>
            <a:endParaRPr/>
          </a:p>
        </p:txBody>
      </p:sp>
      <p:sp>
        <p:nvSpPr>
          <p:cNvPr id="1332" name="Google Shape;1332;p22"/>
          <p:cNvSpPr/>
          <p:nvPr/>
        </p:nvSpPr>
        <p:spPr>
          <a:xfrm>
            <a:off x="190923" y="813538"/>
            <a:ext cx="2664000" cy="25740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333" name="Google Shape;1333;p22"/>
          <p:cNvSpPr txBox="1"/>
          <p:nvPr/>
        </p:nvSpPr>
        <p:spPr>
          <a:xfrm>
            <a:off x="246138" y="772934"/>
            <a:ext cx="2553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INPUT</a:t>
            </a:r>
            <a:endParaRPr sz="1600" b="1" i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34" name="Google Shape;1334;p22"/>
          <p:cNvGrpSpPr/>
          <p:nvPr/>
        </p:nvGrpSpPr>
        <p:grpSpPr>
          <a:xfrm>
            <a:off x="2963450" y="3886715"/>
            <a:ext cx="248118" cy="216006"/>
            <a:chOff x="9803530" y="2484488"/>
            <a:chExt cx="307800" cy="267965"/>
          </a:xfrm>
        </p:grpSpPr>
        <p:sp>
          <p:nvSpPr>
            <p:cNvPr id="1335" name="Google Shape;1335;p22"/>
            <p:cNvSpPr/>
            <p:nvPr/>
          </p:nvSpPr>
          <p:spPr>
            <a:xfrm>
              <a:off x="9803530" y="2484488"/>
              <a:ext cx="307800" cy="158100"/>
            </a:xfrm>
            <a:prstGeom prst="bentArrow">
              <a:avLst>
                <a:gd name="adj1" fmla="val 36480"/>
                <a:gd name="adj2" fmla="val 25000"/>
                <a:gd name="adj3" fmla="val 25000"/>
                <a:gd name="adj4" fmla="val 43750"/>
              </a:avLst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243C62"/>
                </a:solidFill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1336" name="Google Shape;1336;p22"/>
            <p:cNvSpPr/>
            <p:nvPr/>
          </p:nvSpPr>
          <p:spPr>
            <a:xfrm rot="10800000">
              <a:off x="9810575" y="2585053"/>
              <a:ext cx="294000" cy="167400"/>
            </a:xfrm>
            <a:prstGeom prst="bentArrow">
              <a:avLst>
                <a:gd name="adj1" fmla="val 31780"/>
                <a:gd name="adj2" fmla="val 25000"/>
                <a:gd name="adj3" fmla="val 25000"/>
                <a:gd name="adj4" fmla="val 43750"/>
              </a:avLst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243C62"/>
                </a:solidFill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  <p:sp>
        <p:nvSpPr>
          <p:cNvPr id="1337" name="Google Shape;1337;p22"/>
          <p:cNvSpPr/>
          <p:nvPr/>
        </p:nvSpPr>
        <p:spPr>
          <a:xfrm>
            <a:off x="4731488" y="1212595"/>
            <a:ext cx="7355100" cy="5603100"/>
          </a:xfrm>
          <a:prstGeom prst="roundRect">
            <a:avLst>
              <a:gd name="adj" fmla="val 3699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338" name="Google Shape;1338;p22"/>
          <p:cNvSpPr/>
          <p:nvPr/>
        </p:nvSpPr>
        <p:spPr>
          <a:xfrm>
            <a:off x="190924" y="1193147"/>
            <a:ext cx="2664000" cy="5603100"/>
          </a:xfrm>
          <a:prstGeom prst="roundRect">
            <a:avLst>
              <a:gd name="adj" fmla="val 4156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339" name="Google Shape;1339;p22"/>
          <p:cNvSpPr/>
          <p:nvPr/>
        </p:nvSpPr>
        <p:spPr>
          <a:xfrm>
            <a:off x="343324" y="1345546"/>
            <a:ext cx="2336100" cy="2531700"/>
          </a:xfrm>
          <a:prstGeom prst="roundRect">
            <a:avLst>
              <a:gd name="adj" fmla="val 110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340" name="Google Shape;1340;p22"/>
          <p:cNvSpPr/>
          <p:nvPr/>
        </p:nvSpPr>
        <p:spPr>
          <a:xfrm>
            <a:off x="343324" y="4070951"/>
            <a:ext cx="2336100" cy="2531700"/>
          </a:xfrm>
          <a:prstGeom prst="roundRect">
            <a:avLst>
              <a:gd name="adj" fmla="val 110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1341" name="Google Shape;1341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238" y="1453387"/>
            <a:ext cx="525882" cy="525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2" name="Google Shape;1342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2238" y="4206393"/>
            <a:ext cx="525600" cy="525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3" name="Google Shape;1343;p22"/>
          <p:cNvSpPr txBox="1"/>
          <p:nvPr/>
        </p:nvSpPr>
        <p:spPr>
          <a:xfrm>
            <a:off x="1051513" y="1453387"/>
            <a:ext cx="16278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OFFERTA DI TRASPORTO</a:t>
            </a:r>
            <a:endParaRPr sz="16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4" name="Google Shape;1344;p22"/>
          <p:cNvSpPr txBox="1"/>
          <p:nvPr/>
        </p:nvSpPr>
        <p:spPr>
          <a:xfrm>
            <a:off x="1051514" y="4206393"/>
            <a:ext cx="16278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DOMANDA DI MOBILITA’</a:t>
            </a:r>
            <a:endParaRPr sz="16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5" name="Google Shape;1345;p22"/>
          <p:cNvSpPr txBox="1"/>
          <p:nvPr/>
        </p:nvSpPr>
        <p:spPr>
          <a:xfrm>
            <a:off x="472238" y="2233121"/>
            <a:ext cx="20901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Ricostruzione dello stato attuale dell’offerta di mobilità regionale</a:t>
            </a:r>
            <a:endParaRPr sz="16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6" name="Google Shape;1346;p22"/>
          <p:cNvSpPr txBox="1"/>
          <p:nvPr/>
        </p:nvSpPr>
        <p:spPr>
          <a:xfrm>
            <a:off x="472238" y="5038042"/>
            <a:ext cx="20901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Matrici O/D dei flussi per giorni feriali e festivi (scenario invernale ed estivo)</a:t>
            </a:r>
            <a:endParaRPr sz="16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7" name="Google Shape;1347;p22"/>
          <p:cNvSpPr txBox="1"/>
          <p:nvPr/>
        </p:nvSpPr>
        <p:spPr>
          <a:xfrm>
            <a:off x="4874801" y="1284822"/>
            <a:ext cx="697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Modello di ripartizione  modale</a:t>
            </a: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suddiviso per sistemi di mobilità.</a:t>
            </a:r>
            <a:endParaRPr/>
          </a:p>
        </p:txBody>
      </p:sp>
      <p:sp>
        <p:nvSpPr>
          <p:cNvPr id="1348" name="Google Shape;1348;p22"/>
          <p:cNvSpPr/>
          <p:nvPr/>
        </p:nvSpPr>
        <p:spPr>
          <a:xfrm>
            <a:off x="4731488" y="813538"/>
            <a:ext cx="7355100" cy="25740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349" name="Google Shape;1349;p22"/>
          <p:cNvSpPr txBox="1"/>
          <p:nvPr/>
        </p:nvSpPr>
        <p:spPr>
          <a:xfrm>
            <a:off x="7132266" y="772934"/>
            <a:ext cx="2553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OUTPUT</a:t>
            </a:r>
            <a:endParaRPr sz="1600" b="1" i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50" name="Google Shape;1350;p22"/>
          <p:cNvGrpSpPr/>
          <p:nvPr/>
        </p:nvGrpSpPr>
        <p:grpSpPr>
          <a:xfrm>
            <a:off x="3296638" y="773099"/>
            <a:ext cx="993000" cy="6023507"/>
            <a:chOff x="3320439" y="773069"/>
            <a:chExt cx="993000" cy="5942100"/>
          </a:xfrm>
        </p:grpSpPr>
        <p:sp>
          <p:nvSpPr>
            <p:cNvPr id="1351" name="Google Shape;1351;p22"/>
            <p:cNvSpPr/>
            <p:nvPr/>
          </p:nvSpPr>
          <p:spPr>
            <a:xfrm rot="-5400000">
              <a:off x="845889" y="3247618"/>
              <a:ext cx="5942100" cy="993000"/>
            </a:xfrm>
            <a:prstGeom prst="roundRect">
              <a:avLst>
                <a:gd name="adj" fmla="val 27664"/>
              </a:avLst>
            </a:prstGeom>
            <a:noFill/>
            <a:ln w="57150" cap="flat" cmpd="sng">
              <a:solidFill>
                <a:srgbClr val="F2F2F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endParaRPr sz="1000" b="0" i="0" u="none" strike="noStrike" cap="none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1352" name="Google Shape;1352;p22"/>
            <p:cNvSpPr txBox="1"/>
            <p:nvPr/>
          </p:nvSpPr>
          <p:spPr>
            <a:xfrm rot="-5400000">
              <a:off x="1172132" y="3544005"/>
              <a:ext cx="5337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20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STRUMENTO PER ANALISI MODELLISTICHE</a:t>
              </a:r>
              <a:endParaRPr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3" name="Google Shape;1353;p22"/>
          <p:cNvGrpSpPr/>
          <p:nvPr/>
        </p:nvGrpSpPr>
        <p:grpSpPr>
          <a:xfrm>
            <a:off x="4385194" y="3886726"/>
            <a:ext cx="248118" cy="216006"/>
            <a:chOff x="9803530" y="2484488"/>
            <a:chExt cx="307800" cy="267965"/>
          </a:xfrm>
        </p:grpSpPr>
        <p:sp>
          <p:nvSpPr>
            <p:cNvPr id="1354" name="Google Shape;1354;p22"/>
            <p:cNvSpPr/>
            <p:nvPr/>
          </p:nvSpPr>
          <p:spPr>
            <a:xfrm>
              <a:off x="9803530" y="2484488"/>
              <a:ext cx="307800" cy="158100"/>
            </a:xfrm>
            <a:prstGeom prst="bentArrow">
              <a:avLst>
                <a:gd name="adj1" fmla="val 36480"/>
                <a:gd name="adj2" fmla="val 25000"/>
                <a:gd name="adj3" fmla="val 25000"/>
                <a:gd name="adj4" fmla="val 43750"/>
              </a:avLst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243C62"/>
                </a:solidFill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1355" name="Google Shape;1355;p22"/>
            <p:cNvSpPr/>
            <p:nvPr/>
          </p:nvSpPr>
          <p:spPr>
            <a:xfrm rot="10800000">
              <a:off x="9810575" y="2585053"/>
              <a:ext cx="294000" cy="167400"/>
            </a:xfrm>
            <a:prstGeom prst="bentArrow">
              <a:avLst>
                <a:gd name="adj1" fmla="val 31780"/>
                <a:gd name="adj2" fmla="val 25000"/>
                <a:gd name="adj3" fmla="val 25000"/>
                <a:gd name="adj4" fmla="val 43750"/>
              </a:avLst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243C62"/>
                </a:solidFill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  <p:sp>
        <p:nvSpPr>
          <p:cNvPr id="1356" name="Google Shape;1356;p22"/>
          <p:cNvSpPr txBox="1"/>
          <p:nvPr/>
        </p:nvSpPr>
        <p:spPr>
          <a:xfrm>
            <a:off x="4859733" y="1604769"/>
            <a:ext cx="6972900" cy="13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SCENARIO: </a:t>
            </a:r>
            <a:r>
              <a:rPr lang="it-IT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GIORNO FERIALE PERIODO SCOLASTICO 7:00 – 10:00</a:t>
            </a:r>
            <a:br>
              <a:rPr lang="it-IT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30% corse urbane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35% corse treni regionali – 37,5% passeggeri / giornalieri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25% corse extraurbani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57" name="Google Shape;1357;p22"/>
          <p:cNvGrpSpPr/>
          <p:nvPr/>
        </p:nvGrpSpPr>
        <p:grpSpPr>
          <a:xfrm>
            <a:off x="4936402" y="3084259"/>
            <a:ext cx="3420741" cy="1567515"/>
            <a:chOff x="4979974" y="1940424"/>
            <a:chExt cx="6868959" cy="1741490"/>
          </a:xfrm>
        </p:grpSpPr>
        <p:grpSp>
          <p:nvGrpSpPr>
            <p:cNvPr id="1358" name="Google Shape;1358;p22"/>
            <p:cNvGrpSpPr/>
            <p:nvPr/>
          </p:nvGrpSpPr>
          <p:grpSpPr>
            <a:xfrm>
              <a:off x="4979974" y="1940424"/>
              <a:ext cx="6868958" cy="1741490"/>
              <a:chOff x="6449958" y="1859234"/>
              <a:chExt cx="5399700" cy="1741490"/>
            </a:xfrm>
          </p:grpSpPr>
          <p:sp>
            <p:nvSpPr>
              <p:cNvPr id="1359" name="Google Shape;1359;p22"/>
              <p:cNvSpPr/>
              <p:nvPr/>
            </p:nvSpPr>
            <p:spPr>
              <a:xfrm>
                <a:off x="6449958" y="1859234"/>
                <a:ext cx="5399700" cy="1629300"/>
              </a:xfrm>
              <a:prstGeom prst="roundRect">
                <a:avLst>
                  <a:gd name="adj" fmla="val 13133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Calibri"/>
                  <a:buNone/>
                </a:pPr>
                <a:endParaRPr sz="1000" b="0" i="0" u="none" strike="noStrike" cap="none">
                  <a:solidFill>
                    <a:srgbClr val="FFFFFF"/>
                  </a:solidFill>
                  <a:latin typeface="Work Sans"/>
                  <a:ea typeface="Work Sans"/>
                  <a:cs typeface="Work Sans"/>
                  <a:sym typeface="Work Sans"/>
                </a:endParaRPr>
              </a:p>
            </p:txBody>
          </p:sp>
          <p:sp>
            <p:nvSpPr>
              <p:cNvPr id="1360" name="Google Shape;1360;p22"/>
              <p:cNvSpPr txBox="1"/>
              <p:nvPr/>
            </p:nvSpPr>
            <p:spPr>
              <a:xfrm>
                <a:off x="6564189" y="2814424"/>
                <a:ext cx="5141100" cy="7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it-IT" sz="32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</a:t>
                </a:r>
                <a:r>
                  <a:rPr lang="it-IT" sz="3200">
                    <a:solidFill>
                      <a:srgbClr val="000000"/>
                    </a:solidFill>
                    <a:latin typeface="Georgia"/>
                    <a:ea typeface="Georgia"/>
                    <a:cs typeface="Georgia"/>
                    <a:sym typeface="Georgia"/>
                  </a:rPr>
                  <a:t>~</a:t>
                </a:r>
                <a:r>
                  <a:rPr lang="it-IT" sz="32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86% </a:t>
                </a:r>
                <a:r>
                  <a:rPr lang="it-IT" sz="1200">
                    <a:solidFill>
                      <a:srgbClr val="7F7F7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% privato/totale</a:t>
                </a:r>
                <a:endParaRPr/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rgbClr val="000000"/>
                  </a:solidFill>
                  <a:latin typeface="Work Sans"/>
                  <a:ea typeface="Work Sans"/>
                  <a:cs typeface="Work Sans"/>
                  <a:sym typeface="Work Sans"/>
                </a:endParaRPr>
              </a:p>
            </p:txBody>
          </p:sp>
        </p:grpSp>
        <p:sp>
          <p:nvSpPr>
            <p:cNvPr id="1361" name="Google Shape;1361;p22"/>
            <p:cNvSpPr txBox="1"/>
            <p:nvPr/>
          </p:nvSpPr>
          <p:spPr>
            <a:xfrm>
              <a:off x="5125165" y="2115770"/>
              <a:ext cx="3777300" cy="29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1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TRASPORTO PRIVATO</a:t>
              </a:r>
              <a:endParaRPr sz="11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62" name="Google Shape;1362;p22"/>
          <p:cNvGrpSpPr/>
          <p:nvPr/>
        </p:nvGrpSpPr>
        <p:grpSpPr>
          <a:xfrm>
            <a:off x="4937399" y="4013480"/>
            <a:ext cx="6868959" cy="2113036"/>
            <a:chOff x="2014423" y="1894781"/>
            <a:chExt cx="6868959" cy="2347557"/>
          </a:xfrm>
        </p:grpSpPr>
        <p:grpSp>
          <p:nvGrpSpPr>
            <p:cNvPr id="1363" name="Google Shape;1363;p22"/>
            <p:cNvGrpSpPr/>
            <p:nvPr/>
          </p:nvGrpSpPr>
          <p:grpSpPr>
            <a:xfrm>
              <a:off x="2014423" y="2598810"/>
              <a:ext cx="6868958" cy="1643528"/>
              <a:chOff x="4118733" y="2517620"/>
              <a:chExt cx="5399700" cy="1643528"/>
            </a:xfrm>
          </p:grpSpPr>
          <p:sp>
            <p:nvSpPr>
              <p:cNvPr id="1364" name="Google Shape;1364;p22"/>
              <p:cNvSpPr/>
              <p:nvPr/>
            </p:nvSpPr>
            <p:spPr>
              <a:xfrm>
                <a:off x="4118733" y="2517620"/>
                <a:ext cx="5399700" cy="1629300"/>
              </a:xfrm>
              <a:prstGeom prst="roundRect">
                <a:avLst>
                  <a:gd name="adj" fmla="val 13133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Calibri"/>
                  <a:buNone/>
                </a:pPr>
                <a:endParaRPr sz="1000" b="0" i="0" u="none" strike="noStrike" cap="none">
                  <a:solidFill>
                    <a:srgbClr val="FFFFFF"/>
                  </a:solidFill>
                  <a:latin typeface="Work Sans"/>
                  <a:ea typeface="Work Sans"/>
                  <a:cs typeface="Work Sans"/>
                  <a:sym typeface="Work Sans"/>
                </a:endParaRPr>
              </a:p>
            </p:txBody>
          </p:sp>
          <p:sp>
            <p:nvSpPr>
              <p:cNvPr id="1365" name="Google Shape;1365;p22"/>
              <p:cNvSpPr txBox="1"/>
              <p:nvPr/>
            </p:nvSpPr>
            <p:spPr>
              <a:xfrm>
                <a:off x="4220290" y="3015748"/>
                <a:ext cx="5230200" cy="114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it-IT" sz="1200">
                    <a:solidFill>
                      <a:srgbClr val="7F7F7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Spostamenti intermodali (privato + pubblico) presso stazioni ferroviarie e nodi gomma più importanti</a:t>
                </a:r>
                <a:endParaRPr/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it-IT" sz="3200">
                    <a:solidFill>
                      <a:srgbClr val="000000"/>
                    </a:solidFill>
                    <a:latin typeface="Georgia"/>
                    <a:ea typeface="Georgia"/>
                    <a:cs typeface="Georgia"/>
                    <a:sym typeface="Georgia"/>
                  </a:rPr>
                  <a:t>~</a:t>
                </a:r>
                <a:r>
                  <a:rPr lang="it-IT" sz="32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1% </a:t>
                </a:r>
                <a:r>
                  <a:rPr lang="it-IT" sz="1200">
                    <a:solidFill>
                      <a:srgbClr val="7F7F7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% P&amp;R/totale </a:t>
                </a:r>
                <a:endParaRPr/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rgbClr val="000000"/>
                  </a:solidFill>
                  <a:latin typeface="Work Sans"/>
                  <a:ea typeface="Work Sans"/>
                  <a:cs typeface="Work Sans"/>
                  <a:sym typeface="Work Sans"/>
                </a:endParaRPr>
              </a:p>
            </p:txBody>
          </p:sp>
        </p:grpSp>
        <p:sp>
          <p:nvSpPr>
            <p:cNvPr id="1366" name="Google Shape;1366;p22"/>
            <p:cNvSpPr txBox="1"/>
            <p:nvPr/>
          </p:nvSpPr>
          <p:spPr>
            <a:xfrm>
              <a:off x="5269050" y="1894781"/>
              <a:ext cx="2553600" cy="29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67" name="Google Shape;1367;p22"/>
          <p:cNvGrpSpPr/>
          <p:nvPr/>
        </p:nvGrpSpPr>
        <p:grpSpPr>
          <a:xfrm>
            <a:off x="8458980" y="3083671"/>
            <a:ext cx="3420741" cy="1772699"/>
            <a:chOff x="4979974" y="1940424"/>
            <a:chExt cx="6868959" cy="1969447"/>
          </a:xfrm>
        </p:grpSpPr>
        <p:grpSp>
          <p:nvGrpSpPr>
            <p:cNvPr id="1368" name="Google Shape;1368;p22"/>
            <p:cNvGrpSpPr/>
            <p:nvPr/>
          </p:nvGrpSpPr>
          <p:grpSpPr>
            <a:xfrm>
              <a:off x="4979974" y="1940424"/>
              <a:ext cx="6868958" cy="1969447"/>
              <a:chOff x="6449958" y="1859234"/>
              <a:chExt cx="5399700" cy="1969447"/>
            </a:xfrm>
          </p:grpSpPr>
          <p:sp>
            <p:nvSpPr>
              <p:cNvPr id="1369" name="Google Shape;1369;p22"/>
              <p:cNvSpPr/>
              <p:nvPr/>
            </p:nvSpPr>
            <p:spPr>
              <a:xfrm>
                <a:off x="6449958" y="1859234"/>
                <a:ext cx="5399700" cy="1629300"/>
              </a:xfrm>
              <a:prstGeom prst="roundRect">
                <a:avLst>
                  <a:gd name="adj" fmla="val 13133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Calibri"/>
                  <a:buNone/>
                </a:pPr>
                <a:endParaRPr sz="1000" b="0" i="0" u="none" strike="noStrike" cap="none">
                  <a:solidFill>
                    <a:srgbClr val="FFFFFF"/>
                  </a:solidFill>
                  <a:latin typeface="Work Sans"/>
                  <a:ea typeface="Work Sans"/>
                  <a:cs typeface="Work Sans"/>
                  <a:sym typeface="Work Sans"/>
                </a:endParaRPr>
              </a:p>
            </p:txBody>
          </p:sp>
          <p:sp>
            <p:nvSpPr>
              <p:cNvPr id="1370" name="Google Shape;1370;p22"/>
              <p:cNvSpPr txBox="1"/>
              <p:nvPr/>
            </p:nvSpPr>
            <p:spPr>
              <a:xfrm>
                <a:off x="6469898" y="2837181"/>
                <a:ext cx="5141100" cy="99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it-IT" sz="3200">
                    <a:solidFill>
                      <a:srgbClr val="000000"/>
                    </a:solidFill>
                    <a:latin typeface="Georgia"/>
                    <a:ea typeface="Georgia"/>
                    <a:cs typeface="Georgia"/>
                    <a:sym typeface="Georgia"/>
                  </a:rPr>
                  <a:t>~ </a:t>
                </a:r>
                <a:r>
                  <a:rPr lang="it-IT" sz="32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13% </a:t>
                </a:r>
                <a:r>
                  <a:rPr lang="it-IT" sz="1200">
                    <a:solidFill>
                      <a:srgbClr val="7F7F7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% pubblico/totale</a:t>
                </a:r>
                <a:endParaRPr sz="12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rgbClr val="000000"/>
                  </a:solidFill>
                  <a:latin typeface="Work Sans"/>
                  <a:ea typeface="Work Sans"/>
                  <a:cs typeface="Work Sans"/>
                  <a:sym typeface="Work Sans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71" name="Google Shape;1371;p22"/>
            <p:cNvSpPr txBox="1"/>
            <p:nvPr/>
          </p:nvSpPr>
          <p:spPr>
            <a:xfrm>
              <a:off x="5125165" y="2156191"/>
              <a:ext cx="3418500" cy="29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1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TRASPORTO PUBBLICO</a:t>
              </a:r>
              <a:endParaRPr sz="11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72" name="Google Shape;1372;p22"/>
          <p:cNvSpPr txBox="1"/>
          <p:nvPr/>
        </p:nvSpPr>
        <p:spPr>
          <a:xfrm>
            <a:off x="5075160" y="4834036"/>
            <a:ext cx="18147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TRASPORTO PARK&amp;RIDE</a:t>
            </a:r>
            <a:endParaRPr sz="1100" b="1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3" name="Google Shape;1373;p22"/>
          <p:cNvSpPr txBox="1"/>
          <p:nvPr/>
        </p:nvSpPr>
        <p:spPr>
          <a:xfrm>
            <a:off x="4894517" y="2737513"/>
            <a:ext cx="696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900" b="1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Scenario in cui il TPL è più competitivo – la ripartizione modale può variare nel corso della giornata sulla base delle variazioni dell’offerta TPL e della motivazione dello spostamento</a:t>
            </a:r>
            <a:r>
              <a:rPr lang="it-IT" sz="800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1062</Words>
  <Application>Microsoft Office PowerPoint</Application>
  <PresentationFormat>Widescreen</PresentationFormat>
  <Paragraphs>172</Paragraphs>
  <Slides>9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5" baseType="lpstr">
      <vt:lpstr>Arial</vt:lpstr>
      <vt:lpstr>Calibri</vt:lpstr>
      <vt:lpstr>Georgia</vt:lpstr>
      <vt:lpstr>Noto Sans Symbols</vt:lpstr>
      <vt:lpstr>Work Sans</vt:lpstr>
      <vt:lpstr>Tema di Office</vt:lpstr>
      <vt:lpstr>Presentazione standard di PowerPoint</vt:lpstr>
      <vt:lpstr>Rinnovo parco veicolare autobus</vt:lpstr>
      <vt:lpstr>Rinnovo materiale rotabile ferroviario</vt:lpstr>
      <vt:lpstr>Infrastrutture di mobilità urbana</vt:lpstr>
      <vt:lpstr>Modello di simulazione regionale della mobilità</vt:lpstr>
      <vt:lpstr>Modello di simulazione regionale della mobilità: zonizzazione</vt:lpstr>
      <vt:lpstr>Modello di simulazione regionale della mobilità: offerta</vt:lpstr>
      <vt:lpstr>Modello di simulazione regionale della mobilità: indagini e domanda</vt:lpstr>
      <vt:lpstr>Modello di simulazione regionale della mobilità: risultati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Greto Patrizia</dc:creator>
  <cp:lastModifiedBy>Greto Patrizia</cp:lastModifiedBy>
  <cp:revision>1</cp:revision>
  <dcterms:modified xsi:type="dcterms:W3CDTF">2025-12-09T13:22:25Z</dcterms:modified>
</cp:coreProperties>
</file>