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7" r:id="rId2"/>
    <p:sldId id="280" r:id="rId3"/>
    <p:sldId id="295" r:id="rId4"/>
    <p:sldId id="296" r:id="rId5"/>
    <p:sldId id="297" r:id="rId6"/>
    <p:sldId id="293" r:id="rId7"/>
    <p:sldId id="261" r:id="rId8"/>
    <p:sldId id="266" r:id="rId9"/>
    <p:sldId id="275" r:id="rId10"/>
    <p:sldId id="272" r:id="rId11"/>
    <p:sldId id="298" r:id="rId12"/>
    <p:sldId id="285" r:id="rId13"/>
    <p:sldId id="286" r:id="rId14"/>
    <p:sldId id="287" r:id="rId15"/>
    <p:sldId id="299" r:id="rId16"/>
  </p:sldIdLst>
  <p:sldSz cx="12192000" cy="6858000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3EA"/>
    <a:srgbClr val="C6D9F1"/>
    <a:srgbClr val="669900"/>
    <a:srgbClr val="52BFB7"/>
    <a:srgbClr val="8FC767"/>
    <a:srgbClr val="EEF2EA"/>
    <a:srgbClr val="8FC766"/>
    <a:srgbClr val="8EC766"/>
    <a:srgbClr val="95C97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258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mailto:infopsrmisuracovid@regione.calabria.it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mailto:infopsrmisuracovid@regione.calabria.i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A78A25-7A4C-4FAF-BA15-174BB516CF33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56F22B68-FE80-4A4D-B5A3-17FF8B4A4622}">
      <dgm:prSet custT="1"/>
      <dgm:spPr/>
      <dgm:t>
        <a:bodyPr/>
        <a:lstStyle/>
        <a:p>
          <a:pPr rtl="0"/>
          <a:r>
            <a:rPr lang="it-IT" sz="2800" dirty="0">
              <a:solidFill>
                <a:schemeClr val="tx1"/>
              </a:solidFill>
            </a:rPr>
            <a:t>Elenco delle azioni attivate dall’Assessorato Agricoltura nel corso del </a:t>
          </a:r>
          <a:r>
            <a:rPr lang="it-IT" sz="2800" dirty="0" err="1">
              <a:solidFill>
                <a:schemeClr val="tx1"/>
              </a:solidFill>
            </a:rPr>
            <a:t>lockdown</a:t>
          </a:r>
          <a:r>
            <a:rPr lang="it-IT" sz="2800" dirty="0">
              <a:solidFill>
                <a:schemeClr val="tx1"/>
              </a:solidFill>
            </a:rPr>
            <a:t>:</a:t>
          </a:r>
        </a:p>
      </dgm:t>
    </dgm:pt>
    <dgm:pt modelId="{EF65F1B6-9228-48D7-BBF7-A01951EF00DB}" type="parTrans" cxnId="{485F78D0-609D-4F4C-BF44-9499F68CF2C0}">
      <dgm:prSet/>
      <dgm:spPr/>
      <dgm:t>
        <a:bodyPr/>
        <a:lstStyle/>
        <a:p>
          <a:endParaRPr lang="it-IT"/>
        </a:p>
      </dgm:t>
    </dgm:pt>
    <dgm:pt modelId="{32B88517-419D-4B96-93EA-942D3F106AB6}" type="sibTrans" cxnId="{485F78D0-609D-4F4C-BF44-9499F68CF2C0}">
      <dgm:prSet/>
      <dgm:spPr/>
      <dgm:t>
        <a:bodyPr/>
        <a:lstStyle/>
        <a:p>
          <a:endParaRPr lang="it-IT"/>
        </a:p>
      </dgm:t>
    </dgm:pt>
    <dgm:pt modelId="{14B8EED5-B884-49D9-AA9D-389BB533FB1A}">
      <dgm:prSet custT="1"/>
      <dgm:spPr/>
      <dgm:t>
        <a:bodyPr/>
        <a:lstStyle/>
        <a:p>
          <a:pPr algn="just" rtl="0"/>
          <a:r>
            <a:rPr lang="it-IT" sz="2000" dirty="0"/>
            <a:t>Sostegno al banco alimentare</a:t>
          </a:r>
        </a:p>
      </dgm:t>
    </dgm:pt>
    <dgm:pt modelId="{B22DE0E4-C1D2-4D8E-A036-C20DB83D02C1}" type="parTrans" cxnId="{79EFD7D0-91CF-4C4F-B3AD-78BE71D896CA}">
      <dgm:prSet/>
      <dgm:spPr/>
      <dgm:t>
        <a:bodyPr/>
        <a:lstStyle/>
        <a:p>
          <a:endParaRPr lang="it-IT"/>
        </a:p>
      </dgm:t>
    </dgm:pt>
    <dgm:pt modelId="{22EEE394-9566-40F0-8AC8-2896DA917EE7}" type="sibTrans" cxnId="{79EFD7D0-91CF-4C4F-B3AD-78BE71D896CA}">
      <dgm:prSet/>
      <dgm:spPr/>
      <dgm:t>
        <a:bodyPr/>
        <a:lstStyle/>
        <a:p>
          <a:endParaRPr lang="it-IT"/>
        </a:p>
      </dgm:t>
    </dgm:pt>
    <dgm:pt modelId="{DC3A7AE6-F49E-4B23-B9A5-15EF0B525CFB}">
      <dgm:prSet custT="1"/>
      <dgm:spPr/>
      <dgm:t>
        <a:bodyPr/>
        <a:lstStyle/>
        <a:p>
          <a:pPr algn="just" rtl="0"/>
          <a:r>
            <a:rPr lang="it-IT" sz="2000" dirty="0"/>
            <a:t>Promozione dei prodotti territoriali calabresi</a:t>
          </a:r>
        </a:p>
      </dgm:t>
    </dgm:pt>
    <dgm:pt modelId="{8072FCCC-75FF-4B64-8583-5B49709EF68F}" type="parTrans" cxnId="{A85A2BA0-B884-473D-8C36-586D20A7168B}">
      <dgm:prSet/>
      <dgm:spPr/>
      <dgm:t>
        <a:bodyPr/>
        <a:lstStyle/>
        <a:p>
          <a:endParaRPr lang="it-IT"/>
        </a:p>
      </dgm:t>
    </dgm:pt>
    <dgm:pt modelId="{1B2B1B3B-B9A6-4378-B0CD-A17A7B263469}" type="sibTrans" cxnId="{A85A2BA0-B884-473D-8C36-586D20A7168B}">
      <dgm:prSet/>
      <dgm:spPr/>
      <dgm:t>
        <a:bodyPr/>
        <a:lstStyle/>
        <a:p>
          <a:endParaRPr lang="it-IT"/>
        </a:p>
      </dgm:t>
    </dgm:pt>
    <dgm:pt modelId="{740E5178-0133-4105-ADAB-B44B3E577213}">
      <dgm:prSet custT="1"/>
      <dgm:spPr/>
      <dgm:t>
        <a:bodyPr/>
        <a:lstStyle/>
        <a:p>
          <a:pPr algn="just" rtl="0"/>
          <a:r>
            <a:rPr lang="it-IT" sz="2000" dirty="0"/>
            <a:t>Immissione liquidità con la misura 13 (indennità compensativa), accelerazione pagamenti misure a superficie e strutturali; pagamento Domanda unica  per 137 milioni di Euro (marzo/agosto 2020)</a:t>
          </a:r>
        </a:p>
      </dgm:t>
    </dgm:pt>
    <dgm:pt modelId="{2504E41D-E08E-40F3-A74D-8B051B057AC8}" type="parTrans" cxnId="{2A93FDE8-2885-41F3-A665-DD1BC495177B}">
      <dgm:prSet/>
      <dgm:spPr/>
      <dgm:t>
        <a:bodyPr/>
        <a:lstStyle/>
        <a:p>
          <a:endParaRPr lang="it-IT"/>
        </a:p>
      </dgm:t>
    </dgm:pt>
    <dgm:pt modelId="{0FE1253D-4C7F-4986-B0B3-CD6264C3BAC2}" type="sibTrans" cxnId="{2A93FDE8-2885-41F3-A665-DD1BC495177B}">
      <dgm:prSet/>
      <dgm:spPr/>
      <dgm:t>
        <a:bodyPr/>
        <a:lstStyle/>
        <a:p>
          <a:endParaRPr lang="it-IT"/>
        </a:p>
      </dgm:t>
    </dgm:pt>
    <dgm:pt modelId="{317AB815-4F39-41C8-8C85-F3B8E0C0A454}">
      <dgm:prSet custT="1"/>
      <dgm:spPr/>
      <dgm:t>
        <a:bodyPr/>
        <a:lstStyle/>
        <a:p>
          <a:pPr algn="just" rtl="0"/>
          <a:r>
            <a:rPr lang="it-IT" sz="2000" dirty="0"/>
            <a:t>Confronto con il partenariato per l’individuazione dei settori in crisi</a:t>
          </a:r>
        </a:p>
      </dgm:t>
    </dgm:pt>
    <dgm:pt modelId="{3946D570-4D09-4011-A571-F04A734676B8}" type="parTrans" cxnId="{EAC8E30E-60B8-4488-94B9-2630F935E1FD}">
      <dgm:prSet/>
      <dgm:spPr/>
      <dgm:t>
        <a:bodyPr/>
        <a:lstStyle/>
        <a:p>
          <a:endParaRPr lang="it-IT"/>
        </a:p>
      </dgm:t>
    </dgm:pt>
    <dgm:pt modelId="{281346CA-7CBB-4558-926F-5281CA9542FB}" type="sibTrans" cxnId="{EAC8E30E-60B8-4488-94B9-2630F935E1FD}">
      <dgm:prSet/>
      <dgm:spPr/>
      <dgm:t>
        <a:bodyPr/>
        <a:lstStyle/>
        <a:p>
          <a:endParaRPr lang="it-IT"/>
        </a:p>
      </dgm:t>
    </dgm:pt>
    <dgm:pt modelId="{B3787112-C880-4C76-9E9B-EF06851A714C}">
      <dgm:prSet custT="1"/>
      <dgm:spPr/>
      <dgm:t>
        <a:bodyPr/>
        <a:lstStyle/>
        <a:p>
          <a:pPr algn="just" rtl="0"/>
          <a:r>
            <a:rPr lang="it-IT" sz="2000" dirty="0"/>
            <a:t>Decreto Semplificazione Amministrativa procedure PSR n. 8157 del 04.08.2020</a:t>
          </a:r>
        </a:p>
      </dgm:t>
    </dgm:pt>
    <dgm:pt modelId="{FF9EE617-EE23-4094-9346-BFDB7FE07C55}" type="parTrans" cxnId="{C8A6A37F-422D-4858-AE03-61F371E95F8E}">
      <dgm:prSet/>
      <dgm:spPr/>
      <dgm:t>
        <a:bodyPr/>
        <a:lstStyle/>
        <a:p>
          <a:endParaRPr lang="it-IT"/>
        </a:p>
      </dgm:t>
    </dgm:pt>
    <dgm:pt modelId="{CE67858B-BF36-4D5A-8A15-3E972C355953}" type="sibTrans" cxnId="{C8A6A37F-422D-4858-AE03-61F371E95F8E}">
      <dgm:prSet/>
      <dgm:spPr/>
      <dgm:t>
        <a:bodyPr/>
        <a:lstStyle/>
        <a:p>
          <a:endParaRPr lang="it-IT"/>
        </a:p>
      </dgm:t>
    </dgm:pt>
    <dgm:pt modelId="{8B54B775-80FE-41ED-8C48-A6BDBFA6B392}">
      <dgm:prSet custT="1"/>
      <dgm:spPr/>
      <dgm:t>
        <a:bodyPr/>
        <a:lstStyle/>
        <a:p>
          <a:pPr algn="just" rtl="0"/>
          <a:r>
            <a:rPr lang="it-IT" sz="2000" dirty="0"/>
            <a:t>Concertazione con i </a:t>
          </a:r>
          <a:r>
            <a:rPr lang="it-IT" sz="2000" dirty="0" err="1"/>
            <a:t>Gal</a:t>
          </a:r>
          <a:r>
            <a:rPr lang="it-IT" sz="2000" dirty="0"/>
            <a:t> per la condivisione di obiettivi e risorse finanziarie</a:t>
          </a:r>
        </a:p>
      </dgm:t>
    </dgm:pt>
    <dgm:pt modelId="{0AA70F0C-3169-4F38-94B9-603E552295FF}" type="parTrans" cxnId="{B2F01E00-5BD6-4F2A-9F90-544DE97D4ABE}">
      <dgm:prSet/>
      <dgm:spPr/>
      <dgm:t>
        <a:bodyPr/>
        <a:lstStyle/>
        <a:p>
          <a:endParaRPr lang="it-IT"/>
        </a:p>
      </dgm:t>
    </dgm:pt>
    <dgm:pt modelId="{BBFBB139-BBC4-4DBE-A1C1-FD3EB0C80684}" type="sibTrans" cxnId="{B2F01E00-5BD6-4F2A-9F90-544DE97D4ABE}">
      <dgm:prSet/>
      <dgm:spPr/>
      <dgm:t>
        <a:bodyPr/>
        <a:lstStyle/>
        <a:p>
          <a:endParaRPr lang="it-IT"/>
        </a:p>
      </dgm:t>
    </dgm:pt>
    <dgm:pt modelId="{3218F4E9-FD03-4187-834E-F97BE1177DA7}">
      <dgm:prSet custT="1"/>
      <dgm:spPr/>
      <dgm:t>
        <a:bodyPr/>
        <a:lstStyle/>
        <a:p>
          <a:pPr algn="just" rtl="0"/>
          <a:r>
            <a:rPr lang="it-IT" sz="2000" dirty="0"/>
            <a:t>Modificazione del PSR per introdurre la nuova Misura 21 – </a:t>
          </a:r>
          <a:r>
            <a:rPr lang="it-IT" sz="2000" dirty="0" err="1"/>
            <a:t>Covid</a:t>
          </a:r>
          <a:endParaRPr lang="it-IT" sz="2000" dirty="0"/>
        </a:p>
      </dgm:t>
    </dgm:pt>
    <dgm:pt modelId="{4F3D643E-5C25-43B6-B1BB-E1D6BC62B6AB}" type="parTrans" cxnId="{D8C304B6-7CA9-44E5-A74C-E0C3A4C99517}">
      <dgm:prSet/>
      <dgm:spPr/>
      <dgm:t>
        <a:bodyPr/>
        <a:lstStyle/>
        <a:p>
          <a:endParaRPr lang="it-IT"/>
        </a:p>
      </dgm:t>
    </dgm:pt>
    <dgm:pt modelId="{FF54F572-B209-4D7C-BA9A-F3F520DB5E2E}" type="sibTrans" cxnId="{D8C304B6-7CA9-44E5-A74C-E0C3A4C99517}">
      <dgm:prSet/>
      <dgm:spPr/>
      <dgm:t>
        <a:bodyPr/>
        <a:lstStyle/>
        <a:p>
          <a:endParaRPr lang="it-IT"/>
        </a:p>
      </dgm:t>
    </dgm:pt>
    <dgm:pt modelId="{F2857648-0680-449D-ACB1-9956F6911781}" type="pres">
      <dgm:prSet presAssocID="{0DA78A25-7A4C-4FAF-BA15-174BB516CF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C51C1B-D340-4560-A76B-4E9193F2BC03}" type="pres">
      <dgm:prSet presAssocID="{56F22B68-FE80-4A4D-B5A3-17FF8B4A4622}" presName="linNode" presStyleCnt="0"/>
      <dgm:spPr/>
    </dgm:pt>
    <dgm:pt modelId="{FD728337-5DBD-4633-8F71-4D4D0B6F7036}" type="pres">
      <dgm:prSet presAssocID="{56F22B68-FE80-4A4D-B5A3-17FF8B4A4622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088AD5-040C-4786-9A47-8D3F63FEBFE4}" type="pres">
      <dgm:prSet presAssocID="{56F22B68-FE80-4A4D-B5A3-17FF8B4A4622}" presName="descendantText" presStyleLbl="alignAccFollowNode1" presStyleIdx="0" presStyleCnt="1" custScaleY="1200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12825E0-8A94-48CC-B5CE-5E170817A986}" type="presOf" srcId="{14B8EED5-B884-49D9-AA9D-389BB533FB1A}" destId="{C1088AD5-040C-4786-9A47-8D3F63FEBFE4}" srcOrd="0" destOrd="0" presId="urn:microsoft.com/office/officeart/2005/8/layout/vList5"/>
    <dgm:cxn modelId="{485F78D0-609D-4F4C-BF44-9499F68CF2C0}" srcId="{0DA78A25-7A4C-4FAF-BA15-174BB516CF33}" destId="{56F22B68-FE80-4A4D-B5A3-17FF8B4A4622}" srcOrd="0" destOrd="0" parTransId="{EF65F1B6-9228-48D7-BBF7-A01951EF00DB}" sibTransId="{32B88517-419D-4B96-93EA-942D3F106AB6}"/>
    <dgm:cxn modelId="{5B49DAAD-231B-4F67-9925-C9585AF49CCB}" type="presOf" srcId="{DC3A7AE6-F49E-4B23-B9A5-15EF0B525CFB}" destId="{C1088AD5-040C-4786-9A47-8D3F63FEBFE4}" srcOrd="0" destOrd="1" presId="urn:microsoft.com/office/officeart/2005/8/layout/vList5"/>
    <dgm:cxn modelId="{2A93FDE8-2885-41F3-A665-DD1BC495177B}" srcId="{56F22B68-FE80-4A4D-B5A3-17FF8B4A4622}" destId="{740E5178-0133-4105-ADAB-B44B3E577213}" srcOrd="2" destOrd="0" parTransId="{2504E41D-E08E-40F3-A74D-8B051B057AC8}" sibTransId="{0FE1253D-4C7F-4986-B0B3-CD6264C3BAC2}"/>
    <dgm:cxn modelId="{52D654A2-5288-4609-A9A1-DB70BB42C61C}" type="presOf" srcId="{317AB815-4F39-41C8-8C85-F3B8E0C0A454}" destId="{C1088AD5-040C-4786-9A47-8D3F63FEBFE4}" srcOrd="0" destOrd="3" presId="urn:microsoft.com/office/officeart/2005/8/layout/vList5"/>
    <dgm:cxn modelId="{EAC8E30E-60B8-4488-94B9-2630F935E1FD}" srcId="{56F22B68-FE80-4A4D-B5A3-17FF8B4A4622}" destId="{317AB815-4F39-41C8-8C85-F3B8E0C0A454}" srcOrd="3" destOrd="0" parTransId="{3946D570-4D09-4011-A571-F04A734676B8}" sibTransId="{281346CA-7CBB-4558-926F-5281CA9542FB}"/>
    <dgm:cxn modelId="{B50DE295-5175-41AC-91A9-0952861AB12E}" type="presOf" srcId="{0DA78A25-7A4C-4FAF-BA15-174BB516CF33}" destId="{F2857648-0680-449D-ACB1-9956F6911781}" srcOrd="0" destOrd="0" presId="urn:microsoft.com/office/officeart/2005/8/layout/vList5"/>
    <dgm:cxn modelId="{5E583C54-37AE-4274-85B3-C012A121C6BE}" type="presOf" srcId="{740E5178-0133-4105-ADAB-B44B3E577213}" destId="{C1088AD5-040C-4786-9A47-8D3F63FEBFE4}" srcOrd="0" destOrd="2" presId="urn:microsoft.com/office/officeart/2005/8/layout/vList5"/>
    <dgm:cxn modelId="{C8A6A37F-422D-4858-AE03-61F371E95F8E}" srcId="{56F22B68-FE80-4A4D-B5A3-17FF8B4A4622}" destId="{B3787112-C880-4C76-9E9B-EF06851A714C}" srcOrd="4" destOrd="0" parTransId="{FF9EE617-EE23-4094-9346-BFDB7FE07C55}" sibTransId="{CE67858B-BF36-4D5A-8A15-3E972C355953}"/>
    <dgm:cxn modelId="{27520EB4-30D6-4FB9-AB87-8120B0A42CFB}" type="presOf" srcId="{B3787112-C880-4C76-9E9B-EF06851A714C}" destId="{C1088AD5-040C-4786-9A47-8D3F63FEBFE4}" srcOrd="0" destOrd="4" presId="urn:microsoft.com/office/officeart/2005/8/layout/vList5"/>
    <dgm:cxn modelId="{B2F01E00-5BD6-4F2A-9F90-544DE97D4ABE}" srcId="{56F22B68-FE80-4A4D-B5A3-17FF8B4A4622}" destId="{8B54B775-80FE-41ED-8C48-A6BDBFA6B392}" srcOrd="5" destOrd="0" parTransId="{0AA70F0C-3169-4F38-94B9-603E552295FF}" sibTransId="{BBFBB139-BBC4-4DBE-A1C1-FD3EB0C80684}"/>
    <dgm:cxn modelId="{A85A2BA0-B884-473D-8C36-586D20A7168B}" srcId="{56F22B68-FE80-4A4D-B5A3-17FF8B4A4622}" destId="{DC3A7AE6-F49E-4B23-B9A5-15EF0B525CFB}" srcOrd="1" destOrd="0" parTransId="{8072FCCC-75FF-4B64-8583-5B49709EF68F}" sibTransId="{1B2B1B3B-B9A6-4378-B0CD-A17A7B263469}"/>
    <dgm:cxn modelId="{79EFD7D0-91CF-4C4F-B3AD-78BE71D896CA}" srcId="{56F22B68-FE80-4A4D-B5A3-17FF8B4A4622}" destId="{14B8EED5-B884-49D9-AA9D-389BB533FB1A}" srcOrd="0" destOrd="0" parTransId="{B22DE0E4-C1D2-4D8E-A036-C20DB83D02C1}" sibTransId="{22EEE394-9566-40F0-8AC8-2896DA917EE7}"/>
    <dgm:cxn modelId="{D8C304B6-7CA9-44E5-A74C-E0C3A4C99517}" srcId="{56F22B68-FE80-4A4D-B5A3-17FF8B4A4622}" destId="{3218F4E9-FD03-4187-834E-F97BE1177DA7}" srcOrd="6" destOrd="0" parTransId="{4F3D643E-5C25-43B6-B1BB-E1D6BC62B6AB}" sibTransId="{FF54F572-B209-4D7C-BA9A-F3F520DB5E2E}"/>
    <dgm:cxn modelId="{CD6702E3-167A-4193-A7EC-A70CC1F894A9}" type="presOf" srcId="{56F22B68-FE80-4A4D-B5A3-17FF8B4A4622}" destId="{FD728337-5DBD-4633-8F71-4D4D0B6F7036}" srcOrd="0" destOrd="0" presId="urn:microsoft.com/office/officeart/2005/8/layout/vList5"/>
    <dgm:cxn modelId="{DA585BF3-8A27-463C-8A6D-EBF8C4E147E8}" type="presOf" srcId="{3218F4E9-FD03-4187-834E-F97BE1177DA7}" destId="{C1088AD5-040C-4786-9A47-8D3F63FEBFE4}" srcOrd="0" destOrd="6" presId="urn:microsoft.com/office/officeart/2005/8/layout/vList5"/>
    <dgm:cxn modelId="{6B0C9D8E-C635-4F1F-A159-A303AB4398AC}" type="presOf" srcId="{8B54B775-80FE-41ED-8C48-A6BDBFA6B392}" destId="{C1088AD5-040C-4786-9A47-8D3F63FEBFE4}" srcOrd="0" destOrd="5" presId="urn:microsoft.com/office/officeart/2005/8/layout/vList5"/>
    <dgm:cxn modelId="{997A9BE2-7671-4B22-BF1D-40420ABDEB28}" type="presParOf" srcId="{F2857648-0680-449D-ACB1-9956F6911781}" destId="{9AC51C1B-D340-4560-A76B-4E9193F2BC03}" srcOrd="0" destOrd="0" presId="urn:microsoft.com/office/officeart/2005/8/layout/vList5"/>
    <dgm:cxn modelId="{A26859C8-A41B-48E0-B485-9825F7756453}" type="presParOf" srcId="{9AC51C1B-D340-4560-A76B-4E9193F2BC03}" destId="{FD728337-5DBD-4633-8F71-4D4D0B6F7036}" srcOrd="0" destOrd="0" presId="urn:microsoft.com/office/officeart/2005/8/layout/vList5"/>
    <dgm:cxn modelId="{EA9B2AD5-003F-4BD2-B76A-FE1AE794AA09}" type="presParOf" srcId="{9AC51C1B-D340-4560-A76B-4E9193F2BC03}" destId="{C1088AD5-040C-4786-9A47-8D3F63FEBF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9FBC44-A7D5-4293-BB80-6C9F535E6BE0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EABA6C89-828C-418C-A32C-CCEC36333EFD}">
      <dgm:prSet phldrT="[Testo]" custT="1"/>
      <dgm:spPr/>
      <dgm:t>
        <a:bodyPr/>
        <a:lstStyle/>
        <a:p>
          <a:pPr rtl="0"/>
          <a:r>
            <a:rPr lang="it-IT" sz="2000" dirty="0"/>
            <a:t>14 aprile 2020 – 21 e 30 aprile 2020 – 5 e 14 maggio 2020 -  24 luglio 2020 </a:t>
          </a:r>
        </a:p>
      </dgm:t>
    </dgm:pt>
    <dgm:pt modelId="{B6B5B46B-2E83-4A61-9284-B69003403E4A}" type="parTrans" cxnId="{BEFD2541-F092-447A-B386-CBC1A0D025C6}">
      <dgm:prSet/>
      <dgm:spPr/>
      <dgm:t>
        <a:bodyPr/>
        <a:lstStyle/>
        <a:p>
          <a:endParaRPr lang="it-IT"/>
        </a:p>
      </dgm:t>
    </dgm:pt>
    <dgm:pt modelId="{6ECB2216-30A1-4809-99BA-DC03B1DF3B17}" type="sibTrans" cxnId="{BEFD2541-F092-447A-B386-CBC1A0D025C6}">
      <dgm:prSet/>
      <dgm:spPr/>
      <dgm:t>
        <a:bodyPr/>
        <a:lstStyle/>
        <a:p>
          <a:endParaRPr lang="it-IT"/>
        </a:p>
      </dgm:t>
    </dgm:pt>
    <dgm:pt modelId="{5F7FEF2C-FCC9-4DFF-9A5F-969C3CAFF9CC}">
      <dgm:prSet phldrT="[Testo]"/>
      <dgm:spPr/>
      <dgm:t>
        <a:bodyPr/>
        <a:lstStyle/>
        <a:p>
          <a:r>
            <a:rPr lang="it-IT" dirty="0"/>
            <a:t>Incontrate le Organizzazioni Professionali e la Federazione degli Agronomi</a:t>
          </a:r>
        </a:p>
      </dgm:t>
    </dgm:pt>
    <dgm:pt modelId="{D2EF844C-F3A6-4066-97C0-94ABB699D98F}" type="parTrans" cxnId="{B5AC1D12-696C-4E40-BDC5-7BA20BD97C61}">
      <dgm:prSet/>
      <dgm:spPr/>
      <dgm:t>
        <a:bodyPr/>
        <a:lstStyle/>
        <a:p>
          <a:endParaRPr lang="it-IT"/>
        </a:p>
      </dgm:t>
    </dgm:pt>
    <dgm:pt modelId="{86086D12-EE26-4829-B5EB-C4991100D77D}" type="sibTrans" cxnId="{B5AC1D12-696C-4E40-BDC5-7BA20BD97C61}">
      <dgm:prSet/>
      <dgm:spPr/>
      <dgm:t>
        <a:bodyPr/>
        <a:lstStyle/>
        <a:p>
          <a:endParaRPr lang="it-IT"/>
        </a:p>
      </dgm:t>
    </dgm:pt>
    <dgm:pt modelId="{3E53CC52-378D-4068-B32B-3135E724E263}">
      <dgm:prSet phldrT="[Testo]"/>
      <dgm:spPr/>
      <dgm:t>
        <a:bodyPr/>
        <a:lstStyle/>
        <a:p>
          <a:pPr rtl="0"/>
          <a:r>
            <a:rPr lang="it-IT" dirty="0"/>
            <a:t>Tavolo di concertazione </a:t>
          </a:r>
          <a:r>
            <a:rPr lang="it-IT" dirty="0" err="1"/>
            <a:t>Gal</a:t>
          </a:r>
          <a:endParaRPr lang="it-IT" dirty="0"/>
        </a:p>
      </dgm:t>
    </dgm:pt>
    <dgm:pt modelId="{9A6F80AA-8C62-4A99-97EA-E30E8D2B9FBE}" type="parTrans" cxnId="{7ABCF64C-DA32-4636-B6EC-2B2CB182AA56}">
      <dgm:prSet/>
      <dgm:spPr/>
      <dgm:t>
        <a:bodyPr/>
        <a:lstStyle/>
        <a:p>
          <a:endParaRPr lang="it-IT"/>
        </a:p>
      </dgm:t>
    </dgm:pt>
    <dgm:pt modelId="{C612C6AC-CE0C-4E98-A691-212819822BF9}" type="sibTrans" cxnId="{7ABCF64C-DA32-4636-B6EC-2B2CB182AA56}">
      <dgm:prSet/>
      <dgm:spPr/>
      <dgm:t>
        <a:bodyPr/>
        <a:lstStyle/>
        <a:p>
          <a:endParaRPr lang="it-IT"/>
        </a:p>
      </dgm:t>
    </dgm:pt>
    <dgm:pt modelId="{09BDC5CC-F6D3-4002-BA03-09904FD75EE7}">
      <dgm:prSet phldrT="[Testo]" custT="1"/>
      <dgm:spPr/>
      <dgm:t>
        <a:bodyPr/>
        <a:lstStyle/>
        <a:p>
          <a:r>
            <a:rPr lang="it-IT" sz="2000" dirty="0"/>
            <a:t>7 agosto 2020 </a:t>
          </a:r>
        </a:p>
      </dgm:t>
    </dgm:pt>
    <dgm:pt modelId="{1FA230A9-E5C7-427C-B63B-96E66DF474B2}" type="parTrans" cxnId="{178B99B3-3585-40C7-9F43-C43F582CA02F}">
      <dgm:prSet/>
      <dgm:spPr/>
      <dgm:t>
        <a:bodyPr/>
        <a:lstStyle/>
        <a:p>
          <a:endParaRPr lang="it-IT"/>
        </a:p>
      </dgm:t>
    </dgm:pt>
    <dgm:pt modelId="{61A0E350-203E-473B-A3B5-7DC9A961404B}" type="sibTrans" cxnId="{178B99B3-3585-40C7-9F43-C43F582CA02F}">
      <dgm:prSet/>
      <dgm:spPr/>
      <dgm:t>
        <a:bodyPr/>
        <a:lstStyle/>
        <a:p>
          <a:endParaRPr lang="it-IT"/>
        </a:p>
      </dgm:t>
    </dgm:pt>
    <dgm:pt modelId="{819F0BA5-DF9A-46AB-A915-7F5C0729BA68}">
      <dgm:prSet phldrT="[Testo]"/>
      <dgm:spPr/>
      <dgm:t>
        <a:bodyPr/>
        <a:lstStyle/>
        <a:p>
          <a:pPr rtl="0"/>
          <a:r>
            <a:rPr lang="it-IT" dirty="0"/>
            <a:t>Avvio della procedura scritta per la modifica del PSR – Misura 21 </a:t>
          </a:r>
          <a:r>
            <a:rPr lang="it-IT" dirty="0" err="1"/>
            <a:t>Covid</a:t>
          </a:r>
          <a:r>
            <a:rPr lang="it-IT" dirty="0"/>
            <a:t> conclusa 11 settembre 2020 </a:t>
          </a:r>
        </a:p>
      </dgm:t>
    </dgm:pt>
    <dgm:pt modelId="{86E25B7A-308E-4AB5-8B3F-99B0B035BA3E}" type="parTrans" cxnId="{49F86253-CD9A-4367-817F-BDAF42650EEE}">
      <dgm:prSet/>
      <dgm:spPr/>
      <dgm:t>
        <a:bodyPr/>
        <a:lstStyle/>
        <a:p>
          <a:endParaRPr lang="it-IT"/>
        </a:p>
      </dgm:t>
    </dgm:pt>
    <dgm:pt modelId="{EF9766DF-9B74-44BC-8844-5D8EE8D3ADEC}" type="sibTrans" cxnId="{49F86253-CD9A-4367-817F-BDAF42650EEE}">
      <dgm:prSet/>
      <dgm:spPr/>
      <dgm:t>
        <a:bodyPr/>
        <a:lstStyle/>
        <a:p>
          <a:endParaRPr lang="it-IT"/>
        </a:p>
      </dgm:t>
    </dgm:pt>
    <dgm:pt modelId="{03CFA5AB-7A92-497D-AA50-0566DAD2C441}">
      <dgm:prSet phldrT="[Testo]" custT="1"/>
      <dgm:spPr/>
      <dgm:t>
        <a:bodyPr/>
        <a:lstStyle/>
        <a:p>
          <a:r>
            <a:rPr lang="it-IT" sz="2000" dirty="0"/>
            <a:t>24 luglio 2020 </a:t>
          </a:r>
        </a:p>
      </dgm:t>
    </dgm:pt>
    <dgm:pt modelId="{2DC1246E-DEF4-40CE-8928-7F04518E668E}" type="sibTrans" cxnId="{BCE9DF2E-8323-4A73-8EA9-C4F5DC32729D}">
      <dgm:prSet/>
      <dgm:spPr/>
      <dgm:t>
        <a:bodyPr/>
        <a:lstStyle/>
        <a:p>
          <a:endParaRPr lang="it-IT"/>
        </a:p>
      </dgm:t>
    </dgm:pt>
    <dgm:pt modelId="{960CCDE4-1507-4ED9-A738-AD17191423E9}" type="parTrans" cxnId="{BCE9DF2E-8323-4A73-8EA9-C4F5DC32729D}">
      <dgm:prSet/>
      <dgm:spPr/>
      <dgm:t>
        <a:bodyPr/>
        <a:lstStyle/>
        <a:p>
          <a:endParaRPr lang="it-IT"/>
        </a:p>
      </dgm:t>
    </dgm:pt>
    <dgm:pt modelId="{8452BAFB-DDF0-464C-A1AD-9B1DF9ADECC3}">
      <dgm:prSet phldrT="[Testo]" custT="1"/>
      <dgm:spPr/>
      <dgm:t>
        <a:bodyPr/>
        <a:lstStyle/>
        <a:p>
          <a:r>
            <a:rPr lang="it-IT" sz="2800" dirty="0"/>
            <a:t>Il confronto avviato dal Dipartimento Agricoltura con le parti sociali ed i servizi della </a:t>
          </a:r>
          <a:r>
            <a:rPr lang="it-IT" sz="2800" dirty="0" smtClean="0"/>
            <a:t>Commissione</a:t>
          </a:r>
          <a:endParaRPr lang="it-IT" sz="1400" dirty="0"/>
        </a:p>
      </dgm:t>
    </dgm:pt>
    <dgm:pt modelId="{284F5891-7566-4FA0-AEAD-58EC593226F8}" type="parTrans" cxnId="{35847BB0-BEEE-40FB-BA95-0AB306AF2E77}">
      <dgm:prSet/>
      <dgm:spPr/>
      <dgm:t>
        <a:bodyPr/>
        <a:lstStyle/>
        <a:p>
          <a:endParaRPr lang="it-IT"/>
        </a:p>
      </dgm:t>
    </dgm:pt>
    <dgm:pt modelId="{9285E1A6-4185-4559-9FEE-6E98F6C2D2E1}" type="sibTrans" cxnId="{35847BB0-BEEE-40FB-BA95-0AB306AF2E77}">
      <dgm:prSet/>
      <dgm:spPr/>
      <dgm:t>
        <a:bodyPr/>
        <a:lstStyle/>
        <a:p>
          <a:endParaRPr lang="it-IT"/>
        </a:p>
      </dgm:t>
    </dgm:pt>
    <dgm:pt modelId="{EA224350-3237-43FD-86C1-97EE4F2A02D8}" type="pres">
      <dgm:prSet presAssocID="{D79FBC44-A7D5-4293-BB80-6C9F535E6B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B6EBB72-F2ED-4C3D-8754-4E83D0589990}" type="pres">
      <dgm:prSet presAssocID="{09BDC5CC-F6D3-4002-BA03-09904FD75EE7}" presName="boxAndChildren" presStyleCnt="0"/>
      <dgm:spPr/>
    </dgm:pt>
    <dgm:pt modelId="{529BE278-BB21-4319-8CD7-03E210356E8A}" type="pres">
      <dgm:prSet presAssocID="{09BDC5CC-F6D3-4002-BA03-09904FD75EE7}" presName="parentTextBox" presStyleLbl="node1" presStyleIdx="0" presStyleCnt="4"/>
      <dgm:spPr/>
      <dgm:t>
        <a:bodyPr/>
        <a:lstStyle/>
        <a:p>
          <a:endParaRPr lang="it-IT"/>
        </a:p>
      </dgm:t>
    </dgm:pt>
    <dgm:pt modelId="{2C387533-5DA9-425F-9AE3-62D506BE3BC7}" type="pres">
      <dgm:prSet presAssocID="{09BDC5CC-F6D3-4002-BA03-09904FD75EE7}" presName="entireBox" presStyleLbl="node1" presStyleIdx="0" presStyleCnt="4"/>
      <dgm:spPr/>
      <dgm:t>
        <a:bodyPr/>
        <a:lstStyle/>
        <a:p>
          <a:endParaRPr lang="it-IT"/>
        </a:p>
      </dgm:t>
    </dgm:pt>
    <dgm:pt modelId="{14DE16F6-C431-4FFC-AAE7-1745D9AE02A8}" type="pres">
      <dgm:prSet presAssocID="{09BDC5CC-F6D3-4002-BA03-09904FD75EE7}" presName="descendantBox" presStyleCnt="0"/>
      <dgm:spPr/>
    </dgm:pt>
    <dgm:pt modelId="{35F71228-B2C1-42B6-B349-000EA8BC51AD}" type="pres">
      <dgm:prSet presAssocID="{819F0BA5-DF9A-46AB-A915-7F5C0729BA68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CD6AFB-97BB-49D3-B25A-3F8C86CF1439}" type="pres">
      <dgm:prSet presAssocID="{2DC1246E-DEF4-40CE-8928-7F04518E668E}" presName="sp" presStyleCnt="0"/>
      <dgm:spPr/>
    </dgm:pt>
    <dgm:pt modelId="{9CCBB24C-F0CF-4E64-A812-346951C9707A}" type="pres">
      <dgm:prSet presAssocID="{03CFA5AB-7A92-497D-AA50-0566DAD2C441}" presName="arrowAndChildren" presStyleCnt="0"/>
      <dgm:spPr/>
    </dgm:pt>
    <dgm:pt modelId="{86FFCC7D-72A7-4ADD-A0B2-58BEB77197A7}" type="pres">
      <dgm:prSet presAssocID="{03CFA5AB-7A92-497D-AA50-0566DAD2C441}" presName="parentTextArrow" presStyleLbl="node1" presStyleIdx="0" presStyleCnt="4"/>
      <dgm:spPr/>
      <dgm:t>
        <a:bodyPr/>
        <a:lstStyle/>
        <a:p>
          <a:endParaRPr lang="it-IT"/>
        </a:p>
      </dgm:t>
    </dgm:pt>
    <dgm:pt modelId="{715C4A2A-098D-4C37-8B26-85AAF3C0E831}" type="pres">
      <dgm:prSet presAssocID="{03CFA5AB-7A92-497D-AA50-0566DAD2C441}" presName="arrow" presStyleLbl="node1" presStyleIdx="1" presStyleCnt="4"/>
      <dgm:spPr/>
      <dgm:t>
        <a:bodyPr/>
        <a:lstStyle/>
        <a:p>
          <a:endParaRPr lang="it-IT"/>
        </a:p>
      </dgm:t>
    </dgm:pt>
    <dgm:pt modelId="{F3EB188B-755E-4AE7-A173-102F3194FFA6}" type="pres">
      <dgm:prSet presAssocID="{03CFA5AB-7A92-497D-AA50-0566DAD2C441}" presName="descendantArrow" presStyleCnt="0"/>
      <dgm:spPr/>
    </dgm:pt>
    <dgm:pt modelId="{B4DE57B1-4FC4-465F-B2ED-516D2285E098}" type="pres">
      <dgm:prSet presAssocID="{3E53CC52-378D-4068-B32B-3135E724E263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C6F44ED-5570-4206-8CCB-2378BD2545EC}" type="pres">
      <dgm:prSet presAssocID="{6ECB2216-30A1-4809-99BA-DC03B1DF3B17}" presName="sp" presStyleCnt="0"/>
      <dgm:spPr/>
    </dgm:pt>
    <dgm:pt modelId="{34DE3979-41F4-4408-92D2-81BC5D251D4C}" type="pres">
      <dgm:prSet presAssocID="{EABA6C89-828C-418C-A32C-CCEC36333EFD}" presName="arrowAndChildren" presStyleCnt="0"/>
      <dgm:spPr/>
    </dgm:pt>
    <dgm:pt modelId="{CCACE2CC-8319-4BAA-B266-7440DD30EEEC}" type="pres">
      <dgm:prSet presAssocID="{EABA6C89-828C-418C-A32C-CCEC36333EFD}" presName="parentTextArrow" presStyleLbl="node1" presStyleIdx="1" presStyleCnt="4"/>
      <dgm:spPr/>
      <dgm:t>
        <a:bodyPr/>
        <a:lstStyle/>
        <a:p>
          <a:endParaRPr lang="it-IT"/>
        </a:p>
      </dgm:t>
    </dgm:pt>
    <dgm:pt modelId="{168CFEB2-1B76-4734-867E-F456DA56179C}" type="pres">
      <dgm:prSet presAssocID="{EABA6C89-828C-418C-A32C-CCEC36333EFD}" presName="arrow" presStyleLbl="node1" presStyleIdx="2" presStyleCnt="4" custLinFactNeighborX="2363"/>
      <dgm:spPr/>
      <dgm:t>
        <a:bodyPr/>
        <a:lstStyle/>
        <a:p>
          <a:endParaRPr lang="it-IT"/>
        </a:p>
      </dgm:t>
    </dgm:pt>
    <dgm:pt modelId="{68692201-6CDD-49B9-B155-CEED473AAB49}" type="pres">
      <dgm:prSet presAssocID="{EABA6C89-828C-418C-A32C-CCEC36333EFD}" presName="descendantArrow" presStyleCnt="0"/>
      <dgm:spPr/>
    </dgm:pt>
    <dgm:pt modelId="{83FA293D-EF9A-44CF-AC37-3EEEFC89FFE8}" type="pres">
      <dgm:prSet presAssocID="{5F7FEF2C-FCC9-4DFF-9A5F-969C3CAFF9CC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778F4E-7DEF-47E0-A1B4-C19C7EB67FF1}" type="pres">
      <dgm:prSet presAssocID="{9285E1A6-4185-4559-9FEE-6E98F6C2D2E1}" presName="sp" presStyleCnt="0"/>
      <dgm:spPr/>
    </dgm:pt>
    <dgm:pt modelId="{F36678C1-F5A7-48E0-98B2-5B650C2180BE}" type="pres">
      <dgm:prSet presAssocID="{8452BAFB-DDF0-464C-A1AD-9B1DF9ADECC3}" presName="arrowAndChildren" presStyleCnt="0"/>
      <dgm:spPr/>
    </dgm:pt>
    <dgm:pt modelId="{5DEAF951-6679-4827-8B68-DF771C03C031}" type="pres">
      <dgm:prSet presAssocID="{8452BAFB-DDF0-464C-A1AD-9B1DF9ADECC3}" presName="parentTextArrow" presStyleLbl="node1" presStyleIdx="3" presStyleCnt="4"/>
      <dgm:spPr/>
      <dgm:t>
        <a:bodyPr/>
        <a:lstStyle/>
        <a:p>
          <a:endParaRPr lang="it-IT"/>
        </a:p>
      </dgm:t>
    </dgm:pt>
  </dgm:ptLst>
  <dgm:cxnLst>
    <dgm:cxn modelId="{7ABCF64C-DA32-4636-B6EC-2B2CB182AA56}" srcId="{03CFA5AB-7A92-497D-AA50-0566DAD2C441}" destId="{3E53CC52-378D-4068-B32B-3135E724E263}" srcOrd="0" destOrd="0" parTransId="{9A6F80AA-8C62-4A99-97EA-E30E8D2B9FBE}" sibTransId="{C612C6AC-CE0C-4E98-A691-212819822BF9}"/>
    <dgm:cxn modelId="{42A9C550-7904-4153-A519-5E069A856C46}" type="presOf" srcId="{3E53CC52-378D-4068-B32B-3135E724E263}" destId="{B4DE57B1-4FC4-465F-B2ED-516D2285E098}" srcOrd="0" destOrd="0" presId="urn:microsoft.com/office/officeart/2005/8/layout/process4"/>
    <dgm:cxn modelId="{FE3B56A9-16CA-4225-B45E-C506F03E4CBE}" type="presOf" srcId="{09BDC5CC-F6D3-4002-BA03-09904FD75EE7}" destId="{529BE278-BB21-4319-8CD7-03E210356E8A}" srcOrd="0" destOrd="0" presId="urn:microsoft.com/office/officeart/2005/8/layout/process4"/>
    <dgm:cxn modelId="{668FFCCA-FAE0-413C-8AC3-46BD43D0C864}" type="presOf" srcId="{8452BAFB-DDF0-464C-A1AD-9B1DF9ADECC3}" destId="{5DEAF951-6679-4827-8B68-DF771C03C031}" srcOrd="0" destOrd="0" presId="urn:microsoft.com/office/officeart/2005/8/layout/process4"/>
    <dgm:cxn modelId="{3658E4A6-95DD-415F-8CB5-9D9901C013BF}" type="presOf" srcId="{5F7FEF2C-FCC9-4DFF-9A5F-969C3CAFF9CC}" destId="{83FA293D-EF9A-44CF-AC37-3EEEFC89FFE8}" srcOrd="0" destOrd="0" presId="urn:microsoft.com/office/officeart/2005/8/layout/process4"/>
    <dgm:cxn modelId="{B5AC1D12-696C-4E40-BDC5-7BA20BD97C61}" srcId="{EABA6C89-828C-418C-A32C-CCEC36333EFD}" destId="{5F7FEF2C-FCC9-4DFF-9A5F-969C3CAFF9CC}" srcOrd="0" destOrd="0" parTransId="{D2EF844C-F3A6-4066-97C0-94ABB699D98F}" sibTransId="{86086D12-EE26-4829-B5EB-C4991100D77D}"/>
    <dgm:cxn modelId="{BCE9DF2E-8323-4A73-8EA9-C4F5DC32729D}" srcId="{D79FBC44-A7D5-4293-BB80-6C9F535E6BE0}" destId="{03CFA5AB-7A92-497D-AA50-0566DAD2C441}" srcOrd="2" destOrd="0" parTransId="{960CCDE4-1507-4ED9-A738-AD17191423E9}" sibTransId="{2DC1246E-DEF4-40CE-8928-7F04518E668E}"/>
    <dgm:cxn modelId="{FADF2AE2-ABE1-4BBE-9EE1-A5B88B4475C8}" type="presOf" srcId="{03CFA5AB-7A92-497D-AA50-0566DAD2C441}" destId="{86FFCC7D-72A7-4ADD-A0B2-58BEB77197A7}" srcOrd="0" destOrd="0" presId="urn:microsoft.com/office/officeart/2005/8/layout/process4"/>
    <dgm:cxn modelId="{80382AB5-D313-4A4F-8259-F3C56B6A546F}" type="presOf" srcId="{819F0BA5-DF9A-46AB-A915-7F5C0729BA68}" destId="{35F71228-B2C1-42B6-B349-000EA8BC51AD}" srcOrd="0" destOrd="0" presId="urn:microsoft.com/office/officeart/2005/8/layout/process4"/>
    <dgm:cxn modelId="{178B99B3-3585-40C7-9F43-C43F582CA02F}" srcId="{D79FBC44-A7D5-4293-BB80-6C9F535E6BE0}" destId="{09BDC5CC-F6D3-4002-BA03-09904FD75EE7}" srcOrd="3" destOrd="0" parTransId="{1FA230A9-E5C7-427C-B63B-96E66DF474B2}" sibTransId="{61A0E350-203E-473B-A3B5-7DC9A961404B}"/>
    <dgm:cxn modelId="{B608271B-C89B-4802-9BBD-938F2B1B9DAB}" type="presOf" srcId="{09BDC5CC-F6D3-4002-BA03-09904FD75EE7}" destId="{2C387533-5DA9-425F-9AE3-62D506BE3BC7}" srcOrd="1" destOrd="0" presId="urn:microsoft.com/office/officeart/2005/8/layout/process4"/>
    <dgm:cxn modelId="{35847BB0-BEEE-40FB-BA95-0AB306AF2E77}" srcId="{D79FBC44-A7D5-4293-BB80-6C9F535E6BE0}" destId="{8452BAFB-DDF0-464C-A1AD-9B1DF9ADECC3}" srcOrd="0" destOrd="0" parTransId="{284F5891-7566-4FA0-AEAD-58EC593226F8}" sibTransId="{9285E1A6-4185-4559-9FEE-6E98F6C2D2E1}"/>
    <dgm:cxn modelId="{9AA43B53-7BDB-4E83-8882-99288D04F1D1}" type="presOf" srcId="{D79FBC44-A7D5-4293-BB80-6C9F535E6BE0}" destId="{EA224350-3237-43FD-86C1-97EE4F2A02D8}" srcOrd="0" destOrd="0" presId="urn:microsoft.com/office/officeart/2005/8/layout/process4"/>
    <dgm:cxn modelId="{4C8131E3-445F-4A0A-9518-41B42E027A3A}" type="presOf" srcId="{EABA6C89-828C-418C-A32C-CCEC36333EFD}" destId="{CCACE2CC-8319-4BAA-B266-7440DD30EEEC}" srcOrd="0" destOrd="0" presId="urn:microsoft.com/office/officeart/2005/8/layout/process4"/>
    <dgm:cxn modelId="{49F86253-CD9A-4367-817F-BDAF42650EEE}" srcId="{09BDC5CC-F6D3-4002-BA03-09904FD75EE7}" destId="{819F0BA5-DF9A-46AB-A915-7F5C0729BA68}" srcOrd="0" destOrd="0" parTransId="{86E25B7A-308E-4AB5-8B3F-99B0B035BA3E}" sibTransId="{EF9766DF-9B74-44BC-8844-5D8EE8D3ADEC}"/>
    <dgm:cxn modelId="{AC7E51FF-4191-4EF3-8485-06C44FAF63EF}" type="presOf" srcId="{EABA6C89-828C-418C-A32C-CCEC36333EFD}" destId="{168CFEB2-1B76-4734-867E-F456DA56179C}" srcOrd="1" destOrd="0" presId="urn:microsoft.com/office/officeart/2005/8/layout/process4"/>
    <dgm:cxn modelId="{6BACBA6A-DB3E-4A76-8123-5DBBEF038E5E}" type="presOf" srcId="{03CFA5AB-7A92-497D-AA50-0566DAD2C441}" destId="{715C4A2A-098D-4C37-8B26-85AAF3C0E831}" srcOrd="1" destOrd="0" presId="urn:microsoft.com/office/officeart/2005/8/layout/process4"/>
    <dgm:cxn modelId="{BEFD2541-F092-447A-B386-CBC1A0D025C6}" srcId="{D79FBC44-A7D5-4293-BB80-6C9F535E6BE0}" destId="{EABA6C89-828C-418C-A32C-CCEC36333EFD}" srcOrd="1" destOrd="0" parTransId="{B6B5B46B-2E83-4A61-9284-B69003403E4A}" sibTransId="{6ECB2216-30A1-4809-99BA-DC03B1DF3B17}"/>
    <dgm:cxn modelId="{8FCDDD3F-6911-4D31-A1B6-8A809BA292CA}" type="presParOf" srcId="{EA224350-3237-43FD-86C1-97EE4F2A02D8}" destId="{4B6EBB72-F2ED-4C3D-8754-4E83D0589990}" srcOrd="0" destOrd="0" presId="urn:microsoft.com/office/officeart/2005/8/layout/process4"/>
    <dgm:cxn modelId="{A08D7133-D3C7-4F4F-9377-1CC4F9B48CE6}" type="presParOf" srcId="{4B6EBB72-F2ED-4C3D-8754-4E83D0589990}" destId="{529BE278-BB21-4319-8CD7-03E210356E8A}" srcOrd="0" destOrd="0" presId="urn:microsoft.com/office/officeart/2005/8/layout/process4"/>
    <dgm:cxn modelId="{571EE186-52B6-4B4F-9E13-61E7155DF94F}" type="presParOf" srcId="{4B6EBB72-F2ED-4C3D-8754-4E83D0589990}" destId="{2C387533-5DA9-425F-9AE3-62D506BE3BC7}" srcOrd="1" destOrd="0" presId="urn:microsoft.com/office/officeart/2005/8/layout/process4"/>
    <dgm:cxn modelId="{01D8D84A-5531-4CE9-BFF4-59C34EAD363B}" type="presParOf" srcId="{4B6EBB72-F2ED-4C3D-8754-4E83D0589990}" destId="{14DE16F6-C431-4FFC-AAE7-1745D9AE02A8}" srcOrd="2" destOrd="0" presId="urn:microsoft.com/office/officeart/2005/8/layout/process4"/>
    <dgm:cxn modelId="{E3CA4470-67C8-4628-8A6D-DBC43CC640EA}" type="presParOf" srcId="{14DE16F6-C431-4FFC-AAE7-1745D9AE02A8}" destId="{35F71228-B2C1-42B6-B349-000EA8BC51AD}" srcOrd="0" destOrd="0" presId="urn:microsoft.com/office/officeart/2005/8/layout/process4"/>
    <dgm:cxn modelId="{9DFA08B1-416A-4739-BB9C-DB9193124947}" type="presParOf" srcId="{EA224350-3237-43FD-86C1-97EE4F2A02D8}" destId="{17CD6AFB-97BB-49D3-B25A-3F8C86CF1439}" srcOrd="1" destOrd="0" presId="urn:microsoft.com/office/officeart/2005/8/layout/process4"/>
    <dgm:cxn modelId="{9CBBE5E9-0A1F-4D18-BD0D-DA24F8535619}" type="presParOf" srcId="{EA224350-3237-43FD-86C1-97EE4F2A02D8}" destId="{9CCBB24C-F0CF-4E64-A812-346951C9707A}" srcOrd="2" destOrd="0" presId="urn:microsoft.com/office/officeart/2005/8/layout/process4"/>
    <dgm:cxn modelId="{B90A4D0B-4A09-4A79-B7D9-75E0CA32B383}" type="presParOf" srcId="{9CCBB24C-F0CF-4E64-A812-346951C9707A}" destId="{86FFCC7D-72A7-4ADD-A0B2-58BEB77197A7}" srcOrd="0" destOrd="0" presId="urn:microsoft.com/office/officeart/2005/8/layout/process4"/>
    <dgm:cxn modelId="{0C9898F9-69CE-447D-A66E-3BF84921F6F0}" type="presParOf" srcId="{9CCBB24C-F0CF-4E64-A812-346951C9707A}" destId="{715C4A2A-098D-4C37-8B26-85AAF3C0E831}" srcOrd="1" destOrd="0" presId="urn:microsoft.com/office/officeart/2005/8/layout/process4"/>
    <dgm:cxn modelId="{B486B286-60B4-47A5-9E08-DFD1331092F7}" type="presParOf" srcId="{9CCBB24C-F0CF-4E64-A812-346951C9707A}" destId="{F3EB188B-755E-4AE7-A173-102F3194FFA6}" srcOrd="2" destOrd="0" presId="urn:microsoft.com/office/officeart/2005/8/layout/process4"/>
    <dgm:cxn modelId="{03CA3815-8102-434C-82CD-C690447A629C}" type="presParOf" srcId="{F3EB188B-755E-4AE7-A173-102F3194FFA6}" destId="{B4DE57B1-4FC4-465F-B2ED-516D2285E098}" srcOrd="0" destOrd="0" presId="urn:microsoft.com/office/officeart/2005/8/layout/process4"/>
    <dgm:cxn modelId="{E10B8AC7-F363-46AB-9A94-0F16B197BB64}" type="presParOf" srcId="{EA224350-3237-43FD-86C1-97EE4F2A02D8}" destId="{7C6F44ED-5570-4206-8CCB-2378BD2545EC}" srcOrd="3" destOrd="0" presId="urn:microsoft.com/office/officeart/2005/8/layout/process4"/>
    <dgm:cxn modelId="{D902FA2B-6633-49A1-A6C0-3F8CD56CE6DE}" type="presParOf" srcId="{EA224350-3237-43FD-86C1-97EE4F2A02D8}" destId="{34DE3979-41F4-4408-92D2-81BC5D251D4C}" srcOrd="4" destOrd="0" presId="urn:microsoft.com/office/officeart/2005/8/layout/process4"/>
    <dgm:cxn modelId="{91A3CEA9-97BE-4307-A9E2-1B4DE033D281}" type="presParOf" srcId="{34DE3979-41F4-4408-92D2-81BC5D251D4C}" destId="{CCACE2CC-8319-4BAA-B266-7440DD30EEEC}" srcOrd="0" destOrd="0" presId="urn:microsoft.com/office/officeart/2005/8/layout/process4"/>
    <dgm:cxn modelId="{B199B114-EA47-4A5C-965F-C1C6554E908F}" type="presParOf" srcId="{34DE3979-41F4-4408-92D2-81BC5D251D4C}" destId="{168CFEB2-1B76-4734-867E-F456DA56179C}" srcOrd="1" destOrd="0" presId="urn:microsoft.com/office/officeart/2005/8/layout/process4"/>
    <dgm:cxn modelId="{BB060F87-7AE5-42FA-BAB5-4D92AAE40400}" type="presParOf" srcId="{34DE3979-41F4-4408-92D2-81BC5D251D4C}" destId="{68692201-6CDD-49B9-B155-CEED473AAB49}" srcOrd="2" destOrd="0" presId="urn:microsoft.com/office/officeart/2005/8/layout/process4"/>
    <dgm:cxn modelId="{C3C79465-0EEF-4303-BC86-98D16E330F3A}" type="presParOf" srcId="{68692201-6CDD-49B9-B155-CEED473AAB49}" destId="{83FA293D-EF9A-44CF-AC37-3EEEFC89FFE8}" srcOrd="0" destOrd="0" presId="urn:microsoft.com/office/officeart/2005/8/layout/process4"/>
    <dgm:cxn modelId="{141AFD3C-E900-43F7-93E1-84DB6CAF9533}" type="presParOf" srcId="{EA224350-3237-43FD-86C1-97EE4F2A02D8}" destId="{BB778F4E-7DEF-47E0-A1B4-C19C7EB67FF1}" srcOrd="5" destOrd="0" presId="urn:microsoft.com/office/officeart/2005/8/layout/process4"/>
    <dgm:cxn modelId="{899B356A-BD0E-4B28-92A8-04385AA7178B}" type="presParOf" srcId="{EA224350-3237-43FD-86C1-97EE4F2A02D8}" destId="{F36678C1-F5A7-48E0-98B2-5B650C2180BE}" srcOrd="6" destOrd="0" presId="urn:microsoft.com/office/officeart/2005/8/layout/process4"/>
    <dgm:cxn modelId="{0F4F9246-8E7C-482F-9F43-DAD99218A276}" type="presParOf" srcId="{F36678C1-F5A7-48E0-98B2-5B650C2180BE}" destId="{5DEAF951-6679-4827-8B68-DF771C03C03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91C65B-D2EE-4DFE-9BAA-6329276ED7A3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B2FBBB30-B3C4-46C8-AE0E-B2ACA1D31056}">
      <dgm:prSet custT="1"/>
      <dgm:spPr/>
      <dgm:t>
        <a:bodyPr/>
        <a:lstStyle/>
        <a:p>
          <a:pPr rtl="0"/>
          <a:r>
            <a:rPr lang="it-IT" sz="2000" b="1" dirty="0" smtClean="0">
              <a:solidFill>
                <a:srgbClr val="00B0F0"/>
              </a:solidFill>
            </a:rPr>
            <a:t>Titolo Misura</a:t>
          </a:r>
        </a:p>
        <a:p>
          <a:pPr rtl="0"/>
          <a:r>
            <a:rPr lang="it-IT" sz="2000" dirty="0" smtClean="0"/>
            <a:t>«Sostegno temporaneo eccezionale a favore di agricoltori e PMI particolarmente colpiti dalla crisi di COVID-19»</a:t>
          </a:r>
          <a:endParaRPr lang="it-IT" sz="2000" dirty="0"/>
        </a:p>
      </dgm:t>
    </dgm:pt>
    <dgm:pt modelId="{336ABC95-6741-431F-9CC5-1C2F79852E06}" type="parTrans" cxnId="{B6F3C9FD-4E9D-4DC4-A27C-DA03A9878D93}">
      <dgm:prSet/>
      <dgm:spPr/>
      <dgm:t>
        <a:bodyPr/>
        <a:lstStyle/>
        <a:p>
          <a:endParaRPr lang="it-IT"/>
        </a:p>
      </dgm:t>
    </dgm:pt>
    <dgm:pt modelId="{C7E4DE10-1C05-4A21-BD8C-CF8D629986A6}" type="sibTrans" cxnId="{B6F3C9FD-4E9D-4DC4-A27C-DA03A9878D93}">
      <dgm:prSet/>
      <dgm:spPr/>
      <dgm:t>
        <a:bodyPr/>
        <a:lstStyle/>
        <a:p>
          <a:endParaRPr lang="it-IT"/>
        </a:p>
      </dgm:t>
    </dgm:pt>
    <dgm:pt modelId="{0B3A496F-0DBD-48E4-B458-6C38D4B3BB96}">
      <dgm:prSet custT="1"/>
      <dgm:spPr/>
      <dgm:t>
        <a:bodyPr/>
        <a:lstStyle/>
        <a:p>
          <a:pPr rtl="0"/>
          <a:r>
            <a:rPr lang="it-IT" sz="2000" b="1" dirty="0" smtClean="0">
              <a:solidFill>
                <a:srgbClr val="8FC766"/>
              </a:solidFill>
            </a:rPr>
            <a:t>Base normativa </a:t>
          </a:r>
        </a:p>
        <a:p>
          <a:pPr rtl="0"/>
          <a:r>
            <a:rPr lang="it-IT" sz="2000" dirty="0" smtClean="0"/>
            <a:t>Art. 39 ter del Regolamento UE 1305/2013 introdotto con Regolamento UE n. 872/2020</a:t>
          </a:r>
          <a:endParaRPr lang="it-IT" sz="2000" dirty="0"/>
        </a:p>
      </dgm:t>
    </dgm:pt>
    <dgm:pt modelId="{90A55D91-1BAF-43AC-B1F3-23EA904E101A}" type="parTrans" cxnId="{E9370A31-A669-4990-9A21-821B7CD4EC8E}">
      <dgm:prSet/>
      <dgm:spPr/>
      <dgm:t>
        <a:bodyPr/>
        <a:lstStyle/>
        <a:p>
          <a:endParaRPr lang="it-IT"/>
        </a:p>
      </dgm:t>
    </dgm:pt>
    <dgm:pt modelId="{B0A71DF4-1EFB-4FAA-8927-A8DA5BB69C65}" type="sibTrans" cxnId="{E9370A31-A669-4990-9A21-821B7CD4EC8E}">
      <dgm:prSet/>
      <dgm:spPr/>
      <dgm:t>
        <a:bodyPr/>
        <a:lstStyle/>
        <a:p>
          <a:endParaRPr lang="it-IT"/>
        </a:p>
      </dgm:t>
    </dgm:pt>
    <dgm:pt modelId="{91044820-3A8D-4071-A6A1-E1C83EFF3147}">
      <dgm:prSet custT="1"/>
      <dgm:spPr/>
      <dgm:t>
        <a:bodyPr/>
        <a:lstStyle/>
        <a:p>
          <a:pPr rtl="0"/>
          <a:endParaRPr lang="it-IT" sz="2000" dirty="0" smtClean="0"/>
        </a:p>
        <a:p>
          <a:pPr rtl="0"/>
          <a:endParaRPr lang="it-IT" sz="2000" dirty="0" smtClean="0"/>
        </a:p>
        <a:p>
          <a:pPr rtl="0"/>
          <a:endParaRPr lang="it-IT" sz="2000" dirty="0" smtClean="0"/>
        </a:p>
        <a:p>
          <a:pPr rtl="0"/>
          <a:r>
            <a:rPr lang="it-IT" sz="2000" b="1" dirty="0" smtClean="0">
              <a:solidFill>
                <a:schemeClr val="accent6"/>
              </a:solidFill>
            </a:rPr>
            <a:t>Obiettivi</a:t>
          </a:r>
        </a:p>
        <a:p>
          <a:pPr rtl="0"/>
          <a:r>
            <a:rPr lang="it-IT" sz="2000" dirty="0" smtClean="0"/>
            <a:t>Compensare le perdite subite dagli agricoltori e dalle PMI di trasformazione, relativamente ai settori regionali in crisi, garantire liquidità e favorire la continuazione dell'attività economica</a:t>
          </a:r>
          <a:endParaRPr lang="it-IT" sz="2000" dirty="0"/>
        </a:p>
      </dgm:t>
    </dgm:pt>
    <dgm:pt modelId="{59DADC93-B159-4B40-9513-750FF3BD577E}" type="parTrans" cxnId="{785C32F4-B4E5-408E-AD8E-7BE6A3B79A81}">
      <dgm:prSet/>
      <dgm:spPr/>
      <dgm:t>
        <a:bodyPr/>
        <a:lstStyle/>
        <a:p>
          <a:endParaRPr lang="it-IT"/>
        </a:p>
      </dgm:t>
    </dgm:pt>
    <dgm:pt modelId="{BFB05EAE-CFF4-4678-A900-EC1E3A701E21}" type="sibTrans" cxnId="{785C32F4-B4E5-408E-AD8E-7BE6A3B79A81}">
      <dgm:prSet/>
      <dgm:spPr/>
      <dgm:t>
        <a:bodyPr/>
        <a:lstStyle/>
        <a:p>
          <a:endParaRPr lang="it-IT"/>
        </a:p>
      </dgm:t>
    </dgm:pt>
    <dgm:pt modelId="{2AEFD9F4-33FE-4567-82E2-63E3540AED35}" type="pres">
      <dgm:prSet presAssocID="{1591C65B-D2EE-4DFE-9BAA-6329276ED7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8835013-14E1-4C8D-BCFE-E5D9246FFC80}" type="pres">
      <dgm:prSet presAssocID="{1591C65B-D2EE-4DFE-9BAA-6329276ED7A3}" presName="arrow" presStyleLbl="bgShp" presStyleIdx="0" presStyleCnt="1"/>
      <dgm:spPr/>
      <dgm:t>
        <a:bodyPr/>
        <a:lstStyle/>
        <a:p>
          <a:endParaRPr lang="it-IT"/>
        </a:p>
      </dgm:t>
    </dgm:pt>
    <dgm:pt modelId="{82D1B5AA-31CC-46F3-8228-683D85A7DAC6}" type="pres">
      <dgm:prSet presAssocID="{1591C65B-D2EE-4DFE-9BAA-6329276ED7A3}" presName="points" presStyleCnt="0"/>
      <dgm:spPr/>
      <dgm:t>
        <a:bodyPr/>
        <a:lstStyle/>
        <a:p>
          <a:endParaRPr lang="it-IT"/>
        </a:p>
      </dgm:t>
    </dgm:pt>
    <dgm:pt modelId="{F55ED3B7-C512-4E64-82AA-6DEB09951A32}" type="pres">
      <dgm:prSet presAssocID="{B2FBBB30-B3C4-46C8-AE0E-B2ACA1D31056}" presName="compositeA" presStyleCnt="0"/>
      <dgm:spPr/>
      <dgm:t>
        <a:bodyPr/>
        <a:lstStyle/>
        <a:p>
          <a:endParaRPr lang="it-IT"/>
        </a:p>
      </dgm:t>
    </dgm:pt>
    <dgm:pt modelId="{FBDAC3C5-28C0-4E46-85E2-A0181790855C}" type="pres">
      <dgm:prSet presAssocID="{B2FBBB30-B3C4-46C8-AE0E-B2ACA1D31056}" presName="textA" presStyleLbl="revTx" presStyleIdx="0" presStyleCnt="3" custScaleX="244881" custScaleY="90047" custLinFactNeighborX="133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24DCA8-2928-4222-89DC-D702979C7A57}" type="pres">
      <dgm:prSet presAssocID="{B2FBBB30-B3C4-46C8-AE0E-B2ACA1D31056}" presName="circleA" presStyleLbl="node1" presStyleIdx="0" presStyleCnt="3"/>
      <dgm:spPr/>
      <dgm:t>
        <a:bodyPr/>
        <a:lstStyle/>
        <a:p>
          <a:endParaRPr lang="it-IT"/>
        </a:p>
      </dgm:t>
    </dgm:pt>
    <dgm:pt modelId="{FC1F8A76-F4BB-41ED-ACAC-4702E6A4D0C4}" type="pres">
      <dgm:prSet presAssocID="{B2FBBB30-B3C4-46C8-AE0E-B2ACA1D31056}" presName="spaceA" presStyleCnt="0"/>
      <dgm:spPr/>
      <dgm:t>
        <a:bodyPr/>
        <a:lstStyle/>
        <a:p>
          <a:endParaRPr lang="it-IT"/>
        </a:p>
      </dgm:t>
    </dgm:pt>
    <dgm:pt modelId="{DD06536F-59F0-455A-B5B5-7E7D504D3E3B}" type="pres">
      <dgm:prSet presAssocID="{C7E4DE10-1C05-4A21-BD8C-CF8D629986A6}" presName="space" presStyleCnt="0"/>
      <dgm:spPr/>
      <dgm:t>
        <a:bodyPr/>
        <a:lstStyle/>
        <a:p>
          <a:endParaRPr lang="it-IT"/>
        </a:p>
      </dgm:t>
    </dgm:pt>
    <dgm:pt modelId="{B9A2ED8D-15D0-4A56-B330-7446CEEFCB83}" type="pres">
      <dgm:prSet presAssocID="{0B3A496F-0DBD-48E4-B458-6C38D4B3BB96}" presName="compositeB" presStyleCnt="0"/>
      <dgm:spPr/>
      <dgm:t>
        <a:bodyPr/>
        <a:lstStyle/>
        <a:p>
          <a:endParaRPr lang="it-IT"/>
        </a:p>
      </dgm:t>
    </dgm:pt>
    <dgm:pt modelId="{52BADFE7-7A85-4A38-8BFA-A79F554F4952}" type="pres">
      <dgm:prSet presAssocID="{0B3A496F-0DBD-48E4-B458-6C38D4B3BB96}" presName="textB" presStyleLbl="revTx" presStyleIdx="1" presStyleCnt="3" custScaleX="194810" custScaleY="90262" custLinFactNeighborY="-1157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D5FD68-8175-4C01-A164-11353B5A3F2B}" type="pres">
      <dgm:prSet presAssocID="{0B3A496F-0DBD-48E4-B458-6C38D4B3BB96}" presName="circleB" presStyleLbl="node1" presStyleIdx="1" presStyleCnt="3"/>
      <dgm:spPr/>
      <dgm:t>
        <a:bodyPr/>
        <a:lstStyle/>
        <a:p>
          <a:endParaRPr lang="it-IT"/>
        </a:p>
      </dgm:t>
    </dgm:pt>
    <dgm:pt modelId="{729EE665-D3BA-46BD-9B5A-408B7E6D6AA4}" type="pres">
      <dgm:prSet presAssocID="{0B3A496F-0DBD-48E4-B458-6C38D4B3BB96}" presName="spaceB" presStyleCnt="0"/>
      <dgm:spPr/>
      <dgm:t>
        <a:bodyPr/>
        <a:lstStyle/>
        <a:p>
          <a:endParaRPr lang="it-IT"/>
        </a:p>
      </dgm:t>
    </dgm:pt>
    <dgm:pt modelId="{14C894D7-53F9-41F2-8939-A72DC41B6C1A}" type="pres">
      <dgm:prSet presAssocID="{B0A71DF4-1EFB-4FAA-8927-A8DA5BB69C65}" presName="space" presStyleCnt="0"/>
      <dgm:spPr/>
      <dgm:t>
        <a:bodyPr/>
        <a:lstStyle/>
        <a:p>
          <a:endParaRPr lang="it-IT"/>
        </a:p>
      </dgm:t>
    </dgm:pt>
    <dgm:pt modelId="{954E1B58-FE1E-4E80-A14E-18CF51619372}" type="pres">
      <dgm:prSet presAssocID="{91044820-3A8D-4071-A6A1-E1C83EFF3147}" presName="compositeA" presStyleCnt="0"/>
      <dgm:spPr/>
      <dgm:t>
        <a:bodyPr/>
        <a:lstStyle/>
        <a:p>
          <a:endParaRPr lang="it-IT"/>
        </a:p>
      </dgm:t>
    </dgm:pt>
    <dgm:pt modelId="{8B3EDC36-A720-4262-9DDA-26CB35720933}" type="pres">
      <dgm:prSet presAssocID="{91044820-3A8D-4071-A6A1-E1C83EFF3147}" presName="textA" presStyleLbl="revTx" presStyleIdx="2" presStyleCnt="3" custScaleX="3346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A06866-A210-46C8-A463-176859594BCF}" type="pres">
      <dgm:prSet presAssocID="{91044820-3A8D-4071-A6A1-E1C83EFF3147}" presName="circleA" presStyleLbl="node1" presStyleIdx="2" presStyleCnt="3"/>
      <dgm:spPr/>
      <dgm:t>
        <a:bodyPr/>
        <a:lstStyle/>
        <a:p>
          <a:endParaRPr lang="it-IT"/>
        </a:p>
      </dgm:t>
    </dgm:pt>
    <dgm:pt modelId="{04172338-F132-47E1-AB96-1B28E1F0EDEE}" type="pres">
      <dgm:prSet presAssocID="{91044820-3A8D-4071-A6A1-E1C83EFF3147}" presName="spaceA" presStyleCnt="0"/>
      <dgm:spPr/>
      <dgm:t>
        <a:bodyPr/>
        <a:lstStyle/>
        <a:p>
          <a:endParaRPr lang="it-IT"/>
        </a:p>
      </dgm:t>
    </dgm:pt>
  </dgm:ptLst>
  <dgm:cxnLst>
    <dgm:cxn modelId="{B6F3C9FD-4E9D-4DC4-A27C-DA03A9878D93}" srcId="{1591C65B-D2EE-4DFE-9BAA-6329276ED7A3}" destId="{B2FBBB30-B3C4-46C8-AE0E-B2ACA1D31056}" srcOrd="0" destOrd="0" parTransId="{336ABC95-6741-431F-9CC5-1C2F79852E06}" sibTransId="{C7E4DE10-1C05-4A21-BD8C-CF8D629986A6}"/>
    <dgm:cxn modelId="{644B78C6-C4BB-4292-A6D7-96911EF5A5BA}" type="presOf" srcId="{B2FBBB30-B3C4-46C8-AE0E-B2ACA1D31056}" destId="{FBDAC3C5-28C0-4E46-85E2-A0181790855C}" srcOrd="0" destOrd="0" presId="urn:microsoft.com/office/officeart/2005/8/layout/hProcess11"/>
    <dgm:cxn modelId="{E9370A31-A669-4990-9A21-821B7CD4EC8E}" srcId="{1591C65B-D2EE-4DFE-9BAA-6329276ED7A3}" destId="{0B3A496F-0DBD-48E4-B458-6C38D4B3BB96}" srcOrd="1" destOrd="0" parTransId="{90A55D91-1BAF-43AC-B1F3-23EA904E101A}" sibTransId="{B0A71DF4-1EFB-4FAA-8927-A8DA5BB69C65}"/>
    <dgm:cxn modelId="{785C32F4-B4E5-408E-AD8E-7BE6A3B79A81}" srcId="{1591C65B-D2EE-4DFE-9BAA-6329276ED7A3}" destId="{91044820-3A8D-4071-A6A1-E1C83EFF3147}" srcOrd="2" destOrd="0" parTransId="{59DADC93-B159-4B40-9513-750FF3BD577E}" sibTransId="{BFB05EAE-CFF4-4678-A900-EC1E3A701E21}"/>
    <dgm:cxn modelId="{753A002A-AE27-4523-85A6-86E909AAC86B}" type="presOf" srcId="{91044820-3A8D-4071-A6A1-E1C83EFF3147}" destId="{8B3EDC36-A720-4262-9DDA-26CB35720933}" srcOrd="0" destOrd="0" presId="urn:microsoft.com/office/officeart/2005/8/layout/hProcess11"/>
    <dgm:cxn modelId="{D194936E-E9C2-41E8-8209-851A61FC815F}" type="presOf" srcId="{1591C65B-D2EE-4DFE-9BAA-6329276ED7A3}" destId="{2AEFD9F4-33FE-4567-82E2-63E3540AED35}" srcOrd="0" destOrd="0" presId="urn:microsoft.com/office/officeart/2005/8/layout/hProcess11"/>
    <dgm:cxn modelId="{66CA1654-EF89-4302-A9CB-2D38DAFCA02A}" type="presOf" srcId="{0B3A496F-0DBD-48E4-B458-6C38D4B3BB96}" destId="{52BADFE7-7A85-4A38-8BFA-A79F554F4952}" srcOrd="0" destOrd="0" presId="urn:microsoft.com/office/officeart/2005/8/layout/hProcess11"/>
    <dgm:cxn modelId="{2849E074-0533-4CB2-859E-B4BA6035849B}" type="presParOf" srcId="{2AEFD9F4-33FE-4567-82E2-63E3540AED35}" destId="{98835013-14E1-4C8D-BCFE-E5D9246FFC80}" srcOrd="0" destOrd="0" presId="urn:microsoft.com/office/officeart/2005/8/layout/hProcess11"/>
    <dgm:cxn modelId="{34F02539-41DC-41F7-B72E-E98FEED1BB42}" type="presParOf" srcId="{2AEFD9F4-33FE-4567-82E2-63E3540AED35}" destId="{82D1B5AA-31CC-46F3-8228-683D85A7DAC6}" srcOrd="1" destOrd="0" presId="urn:microsoft.com/office/officeart/2005/8/layout/hProcess11"/>
    <dgm:cxn modelId="{3D3168F2-AFE5-494C-9DB5-58079339EA67}" type="presParOf" srcId="{82D1B5AA-31CC-46F3-8228-683D85A7DAC6}" destId="{F55ED3B7-C512-4E64-82AA-6DEB09951A32}" srcOrd="0" destOrd="0" presId="urn:microsoft.com/office/officeart/2005/8/layout/hProcess11"/>
    <dgm:cxn modelId="{2262CE20-D29B-43F3-BDFB-1071DD6B46AF}" type="presParOf" srcId="{F55ED3B7-C512-4E64-82AA-6DEB09951A32}" destId="{FBDAC3C5-28C0-4E46-85E2-A0181790855C}" srcOrd="0" destOrd="0" presId="urn:microsoft.com/office/officeart/2005/8/layout/hProcess11"/>
    <dgm:cxn modelId="{1C27C981-36BD-45D2-B50E-936A1A0FCFD5}" type="presParOf" srcId="{F55ED3B7-C512-4E64-82AA-6DEB09951A32}" destId="{4A24DCA8-2928-4222-89DC-D702979C7A57}" srcOrd="1" destOrd="0" presId="urn:microsoft.com/office/officeart/2005/8/layout/hProcess11"/>
    <dgm:cxn modelId="{7B0A9492-979F-4712-A69B-1FD23B4805AD}" type="presParOf" srcId="{F55ED3B7-C512-4E64-82AA-6DEB09951A32}" destId="{FC1F8A76-F4BB-41ED-ACAC-4702E6A4D0C4}" srcOrd="2" destOrd="0" presId="urn:microsoft.com/office/officeart/2005/8/layout/hProcess11"/>
    <dgm:cxn modelId="{281198CC-FE33-4798-B9CC-9672BD4AE34E}" type="presParOf" srcId="{82D1B5AA-31CC-46F3-8228-683D85A7DAC6}" destId="{DD06536F-59F0-455A-B5B5-7E7D504D3E3B}" srcOrd="1" destOrd="0" presId="urn:microsoft.com/office/officeart/2005/8/layout/hProcess11"/>
    <dgm:cxn modelId="{55C0457D-C6AC-4C29-8553-ED5B6A39ABEE}" type="presParOf" srcId="{82D1B5AA-31CC-46F3-8228-683D85A7DAC6}" destId="{B9A2ED8D-15D0-4A56-B330-7446CEEFCB83}" srcOrd="2" destOrd="0" presId="urn:microsoft.com/office/officeart/2005/8/layout/hProcess11"/>
    <dgm:cxn modelId="{D1DFCDFB-66FE-421D-9A9C-2D44B6661207}" type="presParOf" srcId="{B9A2ED8D-15D0-4A56-B330-7446CEEFCB83}" destId="{52BADFE7-7A85-4A38-8BFA-A79F554F4952}" srcOrd="0" destOrd="0" presId="urn:microsoft.com/office/officeart/2005/8/layout/hProcess11"/>
    <dgm:cxn modelId="{F1503065-4DA6-4948-943D-ADDD6BA12A0D}" type="presParOf" srcId="{B9A2ED8D-15D0-4A56-B330-7446CEEFCB83}" destId="{10D5FD68-8175-4C01-A164-11353B5A3F2B}" srcOrd="1" destOrd="0" presId="urn:microsoft.com/office/officeart/2005/8/layout/hProcess11"/>
    <dgm:cxn modelId="{E2FB584F-5596-40FD-BA97-8E98AFBB7561}" type="presParOf" srcId="{B9A2ED8D-15D0-4A56-B330-7446CEEFCB83}" destId="{729EE665-D3BA-46BD-9B5A-408B7E6D6AA4}" srcOrd="2" destOrd="0" presId="urn:microsoft.com/office/officeart/2005/8/layout/hProcess11"/>
    <dgm:cxn modelId="{6CB6C827-B41E-4B77-A887-A6002D152C76}" type="presParOf" srcId="{82D1B5AA-31CC-46F3-8228-683D85A7DAC6}" destId="{14C894D7-53F9-41F2-8939-A72DC41B6C1A}" srcOrd="3" destOrd="0" presId="urn:microsoft.com/office/officeart/2005/8/layout/hProcess11"/>
    <dgm:cxn modelId="{88B2C4D5-A8C1-43B3-9462-697D0CC93D9B}" type="presParOf" srcId="{82D1B5AA-31CC-46F3-8228-683D85A7DAC6}" destId="{954E1B58-FE1E-4E80-A14E-18CF51619372}" srcOrd="4" destOrd="0" presId="urn:microsoft.com/office/officeart/2005/8/layout/hProcess11"/>
    <dgm:cxn modelId="{C0D15B01-8125-4DDE-9CEE-45FF8EB9A5E9}" type="presParOf" srcId="{954E1B58-FE1E-4E80-A14E-18CF51619372}" destId="{8B3EDC36-A720-4262-9DDA-26CB35720933}" srcOrd="0" destOrd="0" presId="urn:microsoft.com/office/officeart/2005/8/layout/hProcess11"/>
    <dgm:cxn modelId="{3F4E2BB9-D001-423A-8A21-2A7714EA397F}" type="presParOf" srcId="{954E1B58-FE1E-4E80-A14E-18CF51619372}" destId="{13A06866-A210-46C8-A463-176859594BCF}" srcOrd="1" destOrd="0" presId="urn:microsoft.com/office/officeart/2005/8/layout/hProcess11"/>
    <dgm:cxn modelId="{3AE56EEA-19EC-4AD2-AB0F-0BBAC9506D66}" type="presParOf" srcId="{954E1B58-FE1E-4E80-A14E-18CF51619372}" destId="{04172338-F132-47E1-AB96-1B28E1F0EDE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B06362-3842-4C0F-88DB-B61974AA7D46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6241370E-061C-4164-A5C4-0863614A4325}">
      <dgm:prSet custT="1"/>
      <dgm:spPr/>
      <dgm:t>
        <a:bodyPr/>
        <a:lstStyle/>
        <a:p>
          <a:pPr rtl="0"/>
          <a:r>
            <a:rPr lang="it-IT" sz="2000" b="1" dirty="0" smtClean="0"/>
            <a:t>La misura non può avere una dotazione superiore al 2% del Programma di Sviluppo Rurale</a:t>
          </a:r>
          <a:endParaRPr lang="it-IT" sz="2000" b="1" dirty="0"/>
        </a:p>
      </dgm:t>
    </dgm:pt>
    <dgm:pt modelId="{1847DD65-CC80-4A58-A833-80D98C768E5E}" type="parTrans" cxnId="{B3115494-84EB-4FB2-8BE0-7B64A6366D5F}">
      <dgm:prSet/>
      <dgm:spPr/>
      <dgm:t>
        <a:bodyPr/>
        <a:lstStyle/>
        <a:p>
          <a:endParaRPr lang="it-IT"/>
        </a:p>
      </dgm:t>
    </dgm:pt>
    <dgm:pt modelId="{EF5A27D6-D5FF-4355-8C00-39B7FF5D4EC5}" type="sibTrans" cxnId="{B3115494-84EB-4FB2-8BE0-7B64A6366D5F}">
      <dgm:prSet/>
      <dgm:spPr/>
      <dgm:t>
        <a:bodyPr/>
        <a:lstStyle/>
        <a:p>
          <a:endParaRPr lang="it-IT"/>
        </a:p>
      </dgm:t>
    </dgm:pt>
    <dgm:pt modelId="{63FF32AE-CCE0-40F2-B028-9A82E6FB46DE}">
      <dgm:prSet custT="1"/>
      <dgm:spPr/>
      <dgm:t>
        <a:bodyPr/>
        <a:lstStyle/>
        <a:p>
          <a:pPr rtl="0"/>
          <a:r>
            <a:rPr lang="it-IT" sz="2000" b="1" dirty="0" smtClean="0"/>
            <a:t>Il premio agli agricoltori non può essere maggiore di euro 7.000, graduabili</a:t>
          </a:r>
          <a:endParaRPr lang="it-IT" sz="2000" b="1" dirty="0"/>
        </a:p>
      </dgm:t>
    </dgm:pt>
    <dgm:pt modelId="{51356ED5-41D9-4C20-B857-5E47A9869794}" type="parTrans" cxnId="{D9737EEA-5FAD-4BBA-BE47-DE453BD10366}">
      <dgm:prSet/>
      <dgm:spPr/>
      <dgm:t>
        <a:bodyPr/>
        <a:lstStyle/>
        <a:p>
          <a:endParaRPr lang="it-IT"/>
        </a:p>
      </dgm:t>
    </dgm:pt>
    <dgm:pt modelId="{FEC93492-5269-4104-AA2D-D1FF3AFEB6D6}" type="sibTrans" cxnId="{D9737EEA-5FAD-4BBA-BE47-DE453BD10366}">
      <dgm:prSet/>
      <dgm:spPr/>
      <dgm:t>
        <a:bodyPr/>
        <a:lstStyle/>
        <a:p>
          <a:endParaRPr lang="it-IT"/>
        </a:p>
      </dgm:t>
    </dgm:pt>
    <dgm:pt modelId="{E94899AA-7DC9-4F32-8FAC-AEDF2F423E8D}">
      <dgm:prSet custT="1"/>
      <dgm:spPr/>
      <dgm:t>
        <a:bodyPr/>
        <a:lstStyle/>
        <a:p>
          <a:pPr rtl="0"/>
          <a:r>
            <a:rPr lang="it-IT" sz="2000" b="1" dirty="0" smtClean="0"/>
            <a:t>Il premio alle PMI non può essere maggiore di euro 50.000, graduabili</a:t>
          </a:r>
          <a:endParaRPr lang="it-IT" sz="2000" b="1" dirty="0"/>
        </a:p>
      </dgm:t>
    </dgm:pt>
    <dgm:pt modelId="{CBB727B1-753B-4FB3-88CF-D4C22A1150DF}" type="parTrans" cxnId="{7BD64016-D608-4758-A84A-D3381C39E804}">
      <dgm:prSet/>
      <dgm:spPr/>
      <dgm:t>
        <a:bodyPr/>
        <a:lstStyle/>
        <a:p>
          <a:endParaRPr lang="it-IT"/>
        </a:p>
      </dgm:t>
    </dgm:pt>
    <dgm:pt modelId="{B53EEDE9-7961-4856-8189-E692EE448258}" type="sibTrans" cxnId="{7BD64016-D608-4758-A84A-D3381C39E804}">
      <dgm:prSet/>
      <dgm:spPr/>
      <dgm:t>
        <a:bodyPr/>
        <a:lstStyle/>
        <a:p>
          <a:endParaRPr lang="it-IT"/>
        </a:p>
      </dgm:t>
    </dgm:pt>
    <dgm:pt modelId="{21836932-E311-40D1-AF22-B62410687D5D}">
      <dgm:prSet custT="1"/>
      <dgm:spPr/>
      <dgm:t>
        <a:bodyPr/>
        <a:lstStyle/>
        <a:p>
          <a:pPr rtl="0"/>
          <a:r>
            <a:rPr lang="it-IT" sz="2000" b="1" dirty="0" smtClean="0"/>
            <a:t>L’entità delle soglie di premio dovrà essere oggettivamente giustificata nella scheda di Misura da sottoporre all’approvazione dei Servizi della Commissione</a:t>
          </a:r>
          <a:endParaRPr lang="it-IT" sz="2000" b="1" dirty="0"/>
        </a:p>
      </dgm:t>
    </dgm:pt>
    <dgm:pt modelId="{BE6E8266-E179-498D-97D6-BB1B5FD0C66D}" type="parTrans" cxnId="{E08A86F6-98A0-49C3-A2BF-4E4437E0DFC9}">
      <dgm:prSet/>
      <dgm:spPr/>
      <dgm:t>
        <a:bodyPr/>
        <a:lstStyle/>
        <a:p>
          <a:endParaRPr lang="it-IT"/>
        </a:p>
      </dgm:t>
    </dgm:pt>
    <dgm:pt modelId="{D2FFC6A7-B908-4637-9339-3A12DF67C6E4}" type="sibTrans" cxnId="{E08A86F6-98A0-49C3-A2BF-4E4437E0DFC9}">
      <dgm:prSet/>
      <dgm:spPr/>
      <dgm:t>
        <a:bodyPr/>
        <a:lstStyle/>
        <a:p>
          <a:endParaRPr lang="it-IT"/>
        </a:p>
      </dgm:t>
    </dgm:pt>
    <dgm:pt modelId="{194F1B90-DD76-470E-872A-A05734DBC7E1}">
      <dgm:prSet custT="1"/>
      <dgm:spPr/>
      <dgm:t>
        <a:bodyPr/>
        <a:lstStyle/>
        <a:p>
          <a:pPr rtl="0"/>
          <a:r>
            <a:rPr lang="it-IT" sz="2000" b="1" dirty="0" smtClean="0"/>
            <a:t>Il premio non potrà sovracompensare le eventuali perdite subite</a:t>
          </a:r>
          <a:endParaRPr lang="it-IT" sz="2000" dirty="0"/>
        </a:p>
      </dgm:t>
    </dgm:pt>
    <dgm:pt modelId="{44030468-8A11-47C9-8FCE-A952618594E2}" type="parTrans" cxnId="{D1C4CF9F-439D-44E2-A462-05F9B9463D7C}">
      <dgm:prSet/>
      <dgm:spPr/>
      <dgm:t>
        <a:bodyPr/>
        <a:lstStyle/>
        <a:p>
          <a:endParaRPr lang="it-IT"/>
        </a:p>
      </dgm:t>
    </dgm:pt>
    <dgm:pt modelId="{86ADF964-54C6-4AC3-B3EB-2641F96637C9}" type="sibTrans" cxnId="{D1C4CF9F-439D-44E2-A462-05F9B9463D7C}">
      <dgm:prSet/>
      <dgm:spPr/>
      <dgm:t>
        <a:bodyPr/>
        <a:lstStyle/>
        <a:p>
          <a:endParaRPr lang="it-IT"/>
        </a:p>
      </dgm:t>
    </dgm:pt>
    <dgm:pt modelId="{73878818-9B8C-4D1E-8E39-2C5C3653358A}" type="pres">
      <dgm:prSet presAssocID="{A4B06362-3842-4C0F-88DB-B61974AA7D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A348AE8-2587-4189-99AE-DC19A255BC64}" type="pres">
      <dgm:prSet presAssocID="{6241370E-061C-4164-A5C4-0863614A4325}" presName="linNode" presStyleCnt="0"/>
      <dgm:spPr/>
    </dgm:pt>
    <dgm:pt modelId="{BF4D5E8B-B481-41D7-B169-FF0AC5108EF4}" type="pres">
      <dgm:prSet presAssocID="{6241370E-061C-4164-A5C4-0863614A4325}" presName="parentText" presStyleLbl="node1" presStyleIdx="0" presStyleCnt="5" custScaleX="16224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F2FE514-E7C0-40B9-A4C9-840A2B0D7809}" type="pres">
      <dgm:prSet presAssocID="{EF5A27D6-D5FF-4355-8C00-39B7FF5D4EC5}" presName="sp" presStyleCnt="0"/>
      <dgm:spPr/>
    </dgm:pt>
    <dgm:pt modelId="{73DC6766-0C9D-4945-9121-BD34F8DDEEE8}" type="pres">
      <dgm:prSet presAssocID="{63FF32AE-CCE0-40F2-B028-9A82E6FB46DE}" presName="linNode" presStyleCnt="0"/>
      <dgm:spPr/>
    </dgm:pt>
    <dgm:pt modelId="{80DD1667-BC5C-46FE-AA5F-35C578AEEBB8}" type="pres">
      <dgm:prSet presAssocID="{63FF32AE-CCE0-40F2-B028-9A82E6FB46DE}" presName="parentText" presStyleLbl="node1" presStyleIdx="1" presStyleCnt="5" custScaleX="16233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429D3E-510F-4E1C-9C30-127BA9ED1822}" type="pres">
      <dgm:prSet presAssocID="{FEC93492-5269-4104-AA2D-D1FF3AFEB6D6}" presName="sp" presStyleCnt="0"/>
      <dgm:spPr/>
    </dgm:pt>
    <dgm:pt modelId="{024083C5-9B0E-4AC6-94FB-9A49AC43071E}" type="pres">
      <dgm:prSet presAssocID="{E94899AA-7DC9-4F32-8FAC-AEDF2F423E8D}" presName="linNode" presStyleCnt="0"/>
      <dgm:spPr/>
    </dgm:pt>
    <dgm:pt modelId="{18791DE4-1686-40A2-9F83-5F183178E840}" type="pres">
      <dgm:prSet presAssocID="{E94899AA-7DC9-4F32-8FAC-AEDF2F423E8D}" presName="parentText" presStyleLbl="node1" presStyleIdx="2" presStyleCnt="5" custScaleX="16236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6FA54F-96DB-4C68-B7DA-F36FFA854C30}" type="pres">
      <dgm:prSet presAssocID="{B53EEDE9-7961-4856-8189-E692EE448258}" presName="sp" presStyleCnt="0"/>
      <dgm:spPr/>
    </dgm:pt>
    <dgm:pt modelId="{D82963F5-FDEB-4101-A73B-A5C520B1BE49}" type="pres">
      <dgm:prSet presAssocID="{21836932-E311-40D1-AF22-B62410687D5D}" presName="linNode" presStyleCnt="0"/>
      <dgm:spPr/>
    </dgm:pt>
    <dgm:pt modelId="{AE290BC6-F948-4848-94F1-FAFE323AB93A}" type="pres">
      <dgm:prSet presAssocID="{21836932-E311-40D1-AF22-B62410687D5D}" presName="parentText" presStyleLbl="node1" presStyleIdx="3" presStyleCnt="5" custScaleX="16253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010EF8-9E4C-41E7-A774-86B02173391E}" type="pres">
      <dgm:prSet presAssocID="{D2FFC6A7-B908-4637-9339-3A12DF67C6E4}" presName="sp" presStyleCnt="0"/>
      <dgm:spPr/>
    </dgm:pt>
    <dgm:pt modelId="{33861CB2-9F25-4106-AD2A-0596B64899D6}" type="pres">
      <dgm:prSet presAssocID="{194F1B90-DD76-470E-872A-A05734DBC7E1}" presName="linNode" presStyleCnt="0"/>
      <dgm:spPr/>
    </dgm:pt>
    <dgm:pt modelId="{D6456F33-E60F-45B0-A3EF-BA92263855D4}" type="pres">
      <dgm:prSet presAssocID="{194F1B90-DD76-470E-872A-A05734DBC7E1}" presName="parentText" presStyleLbl="node1" presStyleIdx="4" presStyleCnt="5" custScaleX="163399" custLinFactNeighborX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25E401F-2E48-45C5-A1C3-A78AECA87247}" type="presOf" srcId="{63FF32AE-CCE0-40F2-B028-9A82E6FB46DE}" destId="{80DD1667-BC5C-46FE-AA5F-35C578AEEBB8}" srcOrd="0" destOrd="0" presId="urn:microsoft.com/office/officeart/2005/8/layout/vList5"/>
    <dgm:cxn modelId="{52C70132-6701-4FC5-860D-0520B47EA49E}" type="presOf" srcId="{194F1B90-DD76-470E-872A-A05734DBC7E1}" destId="{D6456F33-E60F-45B0-A3EF-BA92263855D4}" srcOrd="0" destOrd="0" presId="urn:microsoft.com/office/officeart/2005/8/layout/vList5"/>
    <dgm:cxn modelId="{D1C4CF9F-439D-44E2-A462-05F9B9463D7C}" srcId="{A4B06362-3842-4C0F-88DB-B61974AA7D46}" destId="{194F1B90-DD76-470E-872A-A05734DBC7E1}" srcOrd="4" destOrd="0" parTransId="{44030468-8A11-47C9-8FCE-A952618594E2}" sibTransId="{86ADF964-54C6-4AC3-B3EB-2641F96637C9}"/>
    <dgm:cxn modelId="{7BD64016-D608-4758-A84A-D3381C39E804}" srcId="{A4B06362-3842-4C0F-88DB-B61974AA7D46}" destId="{E94899AA-7DC9-4F32-8FAC-AEDF2F423E8D}" srcOrd="2" destOrd="0" parTransId="{CBB727B1-753B-4FB3-88CF-D4C22A1150DF}" sibTransId="{B53EEDE9-7961-4856-8189-E692EE448258}"/>
    <dgm:cxn modelId="{39D0CAB7-F14D-4D93-97E9-6A18E2E9CA73}" type="presOf" srcId="{E94899AA-7DC9-4F32-8FAC-AEDF2F423E8D}" destId="{18791DE4-1686-40A2-9F83-5F183178E840}" srcOrd="0" destOrd="0" presId="urn:microsoft.com/office/officeart/2005/8/layout/vList5"/>
    <dgm:cxn modelId="{E08A86F6-98A0-49C3-A2BF-4E4437E0DFC9}" srcId="{A4B06362-3842-4C0F-88DB-B61974AA7D46}" destId="{21836932-E311-40D1-AF22-B62410687D5D}" srcOrd="3" destOrd="0" parTransId="{BE6E8266-E179-498D-97D6-BB1B5FD0C66D}" sibTransId="{D2FFC6A7-B908-4637-9339-3A12DF67C6E4}"/>
    <dgm:cxn modelId="{197614BC-AF7D-41BF-857B-88D5C8F167EC}" type="presOf" srcId="{A4B06362-3842-4C0F-88DB-B61974AA7D46}" destId="{73878818-9B8C-4D1E-8E39-2C5C3653358A}" srcOrd="0" destOrd="0" presId="urn:microsoft.com/office/officeart/2005/8/layout/vList5"/>
    <dgm:cxn modelId="{B3115494-84EB-4FB2-8BE0-7B64A6366D5F}" srcId="{A4B06362-3842-4C0F-88DB-B61974AA7D46}" destId="{6241370E-061C-4164-A5C4-0863614A4325}" srcOrd="0" destOrd="0" parTransId="{1847DD65-CC80-4A58-A833-80D98C768E5E}" sibTransId="{EF5A27D6-D5FF-4355-8C00-39B7FF5D4EC5}"/>
    <dgm:cxn modelId="{6A9292CE-A400-4758-9393-74E53C94D1D6}" type="presOf" srcId="{21836932-E311-40D1-AF22-B62410687D5D}" destId="{AE290BC6-F948-4848-94F1-FAFE323AB93A}" srcOrd="0" destOrd="0" presId="urn:microsoft.com/office/officeart/2005/8/layout/vList5"/>
    <dgm:cxn modelId="{D9737EEA-5FAD-4BBA-BE47-DE453BD10366}" srcId="{A4B06362-3842-4C0F-88DB-B61974AA7D46}" destId="{63FF32AE-CCE0-40F2-B028-9A82E6FB46DE}" srcOrd="1" destOrd="0" parTransId="{51356ED5-41D9-4C20-B857-5E47A9869794}" sibTransId="{FEC93492-5269-4104-AA2D-D1FF3AFEB6D6}"/>
    <dgm:cxn modelId="{3EC5D503-4C52-4BF4-A5C7-D01097630E44}" type="presOf" srcId="{6241370E-061C-4164-A5C4-0863614A4325}" destId="{BF4D5E8B-B481-41D7-B169-FF0AC5108EF4}" srcOrd="0" destOrd="0" presId="urn:microsoft.com/office/officeart/2005/8/layout/vList5"/>
    <dgm:cxn modelId="{7B391DFD-44B9-455C-89F8-4FDD7EE63472}" type="presParOf" srcId="{73878818-9B8C-4D1E-8E39-2C5C3653358A}" destId="{5A348AE8-2587-4189-99AE-DC19A255BC64}" srcOrd="0" destOrd="0" presId="urn:microsoft.com/office/officeart/2005/8/layout/vList5"/>
    <dgm:cxn modelId="{104C2C68-B721-4D56-A7B7-FD5BD7036925}" type="presParOf" srcId="{5A348AE8-2587-4189-99AE-DC19A255BC64}" destId="{BF4D5E8B-B481-41D7-B169-FF0AC5108EF4}" srcOrd="0" destOrd="0" presId="urn:microsoft.com/office/officeart/2005/8/layout/vList5"/>
    <dgm:cxn modelId="{D23129D8-A62A-4043-9151-962D0A77327C}" type="presParOf" srcId="{73878818-9B8C-4D1E-8E39-2C5C3653358A}" destId="{DF2FE514-E7C0-40B9-A4C9-840A2B0D7809}" srcOrd="1" destOrd="0" presId="urn:microsoft.com/office/officeart/2005/8/layout/vList5"/>
    <dgm:cxn modelId="{AFC43BF8-2137-46A2-B5A5-7A6F9263207C}" type="presParOf" srcId="{73878818-9B8C-4D1E-8E39-2C5C3653358A}" destId="{73DC6766-0C9D-4945-9121-BD34F8DDEEE8}" srcOrd="2" destOrd="0" presId="urn:microsoft.com/office/officeart/2005/8/layout/vList5"/>
    <dgm:cxn modelId="{65CF8872-E9F5-4153-ADCD-2436927595A7}" type="presParOf" srcId="{73DC6766-0C9D-4945-9121-BD34F8DDEEE8}" destId="{80DD1667-BC5C-46FE-AA5F-35C578AEEBB8}" srcOrd="0" destOrd="0" presId="urn:microsoft.com/office/officeart/2005/8/layout/vList5"/>
    <dgm:cxn modelId="{D1FD2878-BA93-478E-AB52-0E6063C44F23}" type="presParOf" srcId="{73878818-9B8C-4D1E-8E39-2C5C3653358A}" destId="{85429D3E-510F-4E1C-9C30-127BA9ED1822}" srcOrd="3" destOrd="0" presId="urn:microsoft.com/office/officeart/2005/8/layout/vList5"/>
    <dgm:cxn modelId="{99302AAC-197C-4DBD-9E89-ABD8DA19E487}" type="presParOf" srcId="{73878818-9B8C-4D1E-8E39-2C5C3653358A}" destId="{024083C5-9B0E-4AC6-94FB-9A49AC43071E}" srcOrd="4" destOrd="0" presId="urn:microsoft.com/office/officeart/2005/8/layout/vList5"/>
    <dgm:cxn modelId="{13505114-EB73-4B6D-9D42-B3BDD4059B68}" type="presParOf" srcId="{024083C5-9B0E-4AC6-94FB-9A49AC43071E}" destId="{18791DE4-1686-40A2-9F83-5F183178E840}" srcOrd="0" destOrd="0" presId="urn:microsoft.com/office/officeart/2005/8/layout/vList5"/>
    <dgm:cxn modelId="{B899C72B-F3D0-48F4-9B28-7CAB5BEEFB99}" type="presParOf" srcId="{73878818-9B8C-4D1E-8E39-2C5C3653358A}" destId="{AB6FA54F-96DB-4C68-B7DA-F36FFA854C30}" srcOrd="5" destOrd="0" presId="urn:microsoft.com/office/officeart/2005/8/layout/vList5"/>
    <dgm:cxn modelId="{4CEA0AAA-431B-40EE-B4E1-A1EBA3E6F14F}" type="presParOf" srcId="{73878818-9B8C-4D1E-8E39-2C5C3653358A}" destId="{D82963F5-FDEB-4101-A73B-A5C520B1BE49}" srcOrd="6" destOrd="0" presId="urn:microsoft.com/office/officeart/2005/8/layout/vList5"/>
    <dgm:cxn modelId="{00D40B1A-F571-4A33-9D54-0A647D09ADE2}" type="presParOf" srcId="{D82963F5-FDEB-4101-A73B-A5C520B1BE49}" destId="{AE290BC6-F948-4848-94F1-FAFE323AB93A}" srcOrd="0" destOrd="0" presId="urn:microsoft.com/office/officeart/2005/8/layout/vList5"/>
    <dgm:cxn modelId="{43E11B4C-70CD-4F0A-821C-BDB85C43C14A}" type="presParOf" srcId="{73878818-9B8C-4D1E-8E39-2C5C3653358A}" destId="{88010EF8-9E4C-41E7-A774-86B02173391E}" srcOrd="7" destOrd="0" presId="urn:microsoft.com/office/officeart/2005/8/layout/vList5"/>
    <dgm:cxn modelId="{2E582B52-1AEB-41F9-91DB-0BDA2FFCEA14}" type="presParOf" srcId="{73878818-9B8C-4D1E-8E39-2C5C3653358A}" destId="{33861CB2-9F25-4106-AD2A-0596B64899D6}" srcOrd="8" destOrd="0" presId="urn:microsoft.com/office/officeart/2005/8/layout/vList5"/>
    <dgm:cxn modelId="{4C966F9B-068B-4D3C-8B31-6B4A7E7271B5}" type="presParOf" srcId="{33861CB2-9F25-4106-AD2A-0596B64899D6}" destId="{D6456F33-E60F-45B0-A3EF-BA92263855D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809E86-65A6-4FEB-815B-CA00845BD327}" type="doc">
      <dgm:prSet loTypeId="urn:microsoft.com/office/officeart/2005/8/layout/process1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it-IT"/>
        </a:p>
      </dgm:t>
    </dgm:pt>
    <dgm:pt modelId="{E99C3C14-75A5-481C-B3CF-C177F7958646}">
      <dgm:prSet custT="1"/>
      <dgm:spPr/>
      <dgm:t>
        <a:bodyPr/>
        <a:lstStyle/>
        <a:p>
          <a:pPr rtl="0"/>
          <a:r>
            <a:rPr lang="it-IT" sz="2200" dirty="0"/>
            <a:t>Il bando prevede la presentazione di 1 unico allegato alla Domanda di sostegno (unica eccezione per un ulteriore allegato a dimostrazione dell’operatività di agriturismi e fattorie didattiche e sociali)</a:t>
          </a:r>
        </a:p>
      </dgm:t>
    </dgm:pt>
    <dgm:pt modelId="{A5CDE644-050C-4A38-A45A-C5E51BB23C1A}" type="parTrans" cxnId="{EF4FC609-4D99-4AC7-A89B-3C05E2ABAFE2}">
      <dgm:prSet/>
      <dgm:spPr/>
      <dgm:t>
        <a:bodyPr/>
        <a:lstStyle/>
        <a:p>
          <a:endParaRPr lang="it-IT"/>
        </a:p>
      </dgm:t>
    </dgm:pt>
    <dgm:pt modelId="{90734E28-CA0F-451B-9A24-BC73F9A97B0C}" type="sibTrans" cxnId="{EF4FC609-4D99-4AC7-A89B-3C05E2ABAFE2}">
      <dgm:prSet/>
      <dgm:spPr/>
      <dgm:t>
        <a:bodyPr/>
        <a:lstStyle/>
        <a:p>
          <a:endParaRPr lang="it-IT"/>
        </a:p>
      </dgm:t>
    </dgm:pt>
    <dgm:pt modelId="{8463A56A-CCF7-434D-A62A-A54CFEEBC3AE}">
      <dgm:prSet custT="1"/>
      <dgm:spPr/>
      <dgm:t>
        <a:bodyPr/>
        <a:lstStyle/>
        <a:p>
          <a:pPr rtl="0"/>
          <a:r>
            <a:rPr lang="it-IT" sz="2200" dirty="0"/>
            <a:t>L’istruttoria delle domande sarà effettuata attraverso la consultazione di banche dati pubbliche a beneficio dell’oggettività del giudizio</a:t>
          </a:r>
        </a:p>
      </dgm:t>
    </dgm:pt>
    <dgm:pt modelId="{76AFE9A0-29CF-42B2-9DD7-F40220170A8B}" type="parTrans" cxnId="{D5C35A34-EF37-452E-845C-1FF5F37C429A}">
      <dgm:prSet/>
      <dgm:spPr/>
      <dgm:t>
        <a:bodyPr/>
        <a:lstStyle/>
        <a:p>
          <a:endParaRPr lang="it-IT"/>
        </a:p>
      </dgm:t>
    </dgm:pt>
    <dgm:pt modelId="{A1597FD2-3394-4475-99D1-726D2CE8C6D9}" type="sibTrans" cxnId="{D5C35A34-EF37-452E-845C-1FF5F37C429A}">
      <dgm:prSet/>
      <dgm:spPr/>
      <dgm:t>
        <a:bodyPr/>
        <a:lstStyle/>
        <a:p>
          <a:endParaRPr lang="it-IT"/>
        </a:p>
      </dgm:t>
    </dgm:pt>
    <dgm:pt modelId="{2FC639D6-B307-4B18-93CA-F41746EC7889}">
      <dgm:prSet custT="1"/>
      <dgm:spPr/>
      <dgm:t>
        <a:bodyPr/>
        <a:lstStyle/>
        <a:p>
          <a:pPr rtl="0"/>
          <a:r>
            <a:rPr lang="it-IT" sz="2200" dirty="0"/>
            <a:t>Non sono previsti criteri di selezione ma unicamente tagli lineari in caso in cui l’importo delle richieste sia superiore alla </a:t>
          </a:r>
          <a:r>
            <a:rPr lang="it-IT" sz="2200" dirty="0" smtClean="0"/>
            <a:t> disponibilità </a:t>
          </a:r>
          <a:r>
            <a:rPr lang="it-IT" sz="2200" dirty="0"/>
            <a:t>finanziaria </a:t>
          </a:r>
          <a:r>
            <a:rPr lang="it-IT" sz="2200" dirty="0" smtClean="0"/>
            <a:t> della </a:t>
          </a:r>
          <a:r>
            <a:rPr lang="it-IT" sz="2200" dirty="0"/>
            <a:t>misura</a:t>
          </a:r>
        </a:p>
      </dgm:t>
    </dgm:pt>
    <dgm:pt modelId="{7D714EE2-1844-47BA-AA86-84D5C194902B}" type="parTrans" cxnId="{307E2784-0D35-4A04-B351-D1E1B38AB847}">
      <dgm:prSet/>
      <dgm:spPr/>
      <dgm:t>
        <a:bodyPr/>
        <a:lstStyle/>
        <a:p>
          <a:endParaRPr lang="it-IT"/>
        </a:p>
      </dgm:t>
    </dgm:pt>
    <dgm:pt modelId="{4D61C9F3-CA32-4FBB-8CB9-F2EDF58CE7C8}" type="sibTrans" cxnId="{307E2784-0D35-4A04-B351-D1E1B38AB847}">
      <dgm:prSet/>
      <dgm:spPr/>
      <dgm:t>
        <a:bodyPr/>
        <a:lstStyle/>
        <a:p>
          <a:endParaRPr lang="it-IT"/>
        </a:p>
      </dgm:t>
    </dgm:pt>
    <dgm:pt modelId="{FDD3CFD2-CBEA-4C3E-A22B-F578E502CF44}" type="pres">
      <dgm:prSet presAssocID="{0A809E86-65A6-4FEB-815B-CA00845BD3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2828860-3E72-44AB-BF54-DF4A74280036}" type="pres">
      <dgm:prSet presAssocID="{E99C3C14-75A5-481C-B3CF-C177F79586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CA448A-CDF7-4CD7-88EE-7238325418D3}" type="pres">
      <dgm:prSet presAssocID="{90734E28-CA0F-451B-9A24-BC73F9A97B0C}" presName="sibTrans" presStyleLbl="sibTrans2D1" presStyleIdx="0" presStyleCnt="2"/>
      <dgm:spPr/>
      <dgm:t>
        <a:bodyPr/>
        <a:lstStyle/>
        <a:p>
          <a:endParaRPr lang="it-IT"/>
        </a:p>
      </dgm:t>
    </dgm:pt>
    <dgm:pt modelId="{E2C62D41-3D13-4C3D-84D6-EB22FACD988B}" type="pres">
      <dgm:prSet presAssocID="{90734E28-CA0F-451B-9A24-BC73F9A97B0C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53FBE688-398E-42A5-8141-19757F3AD115}" type="pres">
      <dgm:prSet presAssocID="{8463A56A-CCF7-434D-A62A-A54CFEEBC3A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E54886-E1EF-490C-947A-B60D98D02931}" type="pres">
      <dgm:prSet presAssocID="{A1597FD2-3394-4475-99D1-726D2CE8C6D9}" presName="sibTrans" presStyleLbl="sibTrans2D1" presStyleIdx="1" presStyleCnt="2"/>
      <dgm:spPr/>
      <dgm:t>
        <a:bodyPr/>
        <a:lstStyle/>
        <a:p>
          <a:endParaRPr lang="it-IT"/>
        </a:p>
      </dgm:t>
    </dgm:pt>
    <dgm:pt modelId="{6F4262C6-505B-41DE-8EB3-47A2A4A1F7F3}" type="pres">
      <dgm:prSet presAssocID="{A1597FD2-3394-4475-99D1-726D2CE8C6D9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C513EAAE-0CFB-4121-B721-C04886E25C0D}" type="pres">
      <dgm:prSet presAssocID="{2FC639D6-B307-4B18-93CA-F41746EC788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07E2784-0D35-4A04-B351-D1E1B38AB847}" srcId="{0A809E86-65A6-4FEB-815B-CA00845BD327}" destId="{2FC639D6-B307-4B18-93CA-F41746EC7889}" srcOrd="2" destOrd="0" parTransId="{7D714EE2-1844-47BA-AA86-84D5C194902B}" sibTransId="{4D61C9F3-CA32-4FBB-8CB9-F2EDF58CE7C8}"/>
    <dgm:cxn modelId="{307A437B-AF3D-4A15-9A5E-12FB40E9D22A}" type="presOf" srcId="{A1597FD2-3394-4475-99D1-726D2CE8C6D9}" destId="{6F4262C6-505B-41DE-8EB3-47A2A4A1F7F3}" srcOrd="1" destOrd="0" presId="urn:microsoft.com/office/officeart/2005/8/layout/process1"/>
    <dgm:cxn modelId="{F31ABC1F-92D8-4BF6-9664-0B3B0DB971F2}" type="presOf" srcId="{90734E28-CA0F-451B-9A24-BC73F9A97B0C}" destId="{1BCA448A-CDF7-4CD7-88EE-7238325418D3}" srcOrd="0" destOrd="0" presId="urn:microsoft.com/office/officeart/2005/8/layout/process1"/>
    <dgm:cxn modelId="{AD8FE1C7-D3FE-463C-AF53-01DDFC786BC7}" type="presOf" srcId="{E99C3C14-75A5-481C-B3CF-C177F7958646}" destId="{32828860-3E72-44AB-BF54-DF4A74280036}" srcOrd="0" destOrd="0" presId="urn:microsoft.com/office/officeart/2005/8/layout/process1"/>
    <dgm:cxn modelId="{C0A179CB-948C-4AED-ACAF-DFB50D346D8F}" type="presOf" srcId="{A1597FD2-3394-4475-99D1-726D2CE8C6D9}" destId="{0AE54886-E1EF-490C-947A-B60D98D02931}" srcOrd="0" destOrd="0" presId="urn:microsoft.com/office/officeart/2005/8/layout/process1"/>
    <dgm:cxn modelId="{D5C35A34-EF37-452E-845C-1FF5F37C429A}" srcId="{0A809E86-65A6-4FEB-815B-CA00845BD327}" destId="{8463A56A-CCF7-434D-A62A-A54CFEEBC3AE}" srcOrd="1" destOrd="0" parTransId="{76AFE9A0-29CF-42B2-9DD7-F40220170A8B}" sibTransId="{A1597FD2-3394-4475-99D1-726D2CE8C6D9}"/>
    <dgm:cxn modelId="{AF8C37C8-19CC-4845-B612-19C29BB62F7F}" type="presOf" srcId="{2FC639D6-B307-4B18-93CA-F41746EC7889}" destId="{C513EAAE-0CFB-4121-B721-C04886E25C0D}" srcOrd="0" destOrd="0" presId="urn:microsoft.com/office/officeart/2005/8/layout/process1"/>
    <dgm:cxn modelId="{65B107E3-BDCA-4D1E-957C-17132F6DD000}" type="presOf" srcId="{8463A56A-CCF7-434D-A62A-A54CFEEBC3AE}" destId="{53FBE688-398E-42A5-8141-19757F3AD115}" srcOrd="0" destOrd="0" presId="urn:microsoft.com/office/officeart/2005/8/layout/process1"/>
    <dgm:cxn modelId="{CD665A95-508A-45FB-B7E3-D45D4C3646C6}" type="presOf" srcId="{0A809E86-65A6-4FEB-815B-CA00845BD327}" destId="{FDD3CFD2-CBEA-4C3E-A22B-F578E502CF44}" srcOrd="0" destOrd="0" presId="urn:microsoft.com/office/officeart/2005/8/layout/process1"/>
    <dgm:cxn modelId="{9F2E3648-C186-41AA-8FFD-D2F735CC77ED}" type="presOf" srcId="{90734E28-CA0F-451B-9A24-BC73F9A97B0C}" destId="{E2C62D41-3D13-4C3D-84D6-EB22FACD988B}" srcOrd="1" destOrd="0" presId="urn:microsoft.com/office/officeart/2005/8/layout/process1"/>
    <dgm:cxn modelId="{EF4FC609-4D99-4AC7-A89B-3C05E2ABAFE2}" srcId="{0A809E86-65A6-4FEB-815B-CA00845BD327}" destId="{E99C3C14-75A5-481C-B3CF-C177F7958646}" srcOrd="0" destOrd="0" parTransId="{A5CDE644-050C-4A38-A45A-C5E51BB23C1A}" sibTransId="{90734E28-CA0F-451B-9A24-BC73F9A97B0C}"/>
    <dgm:cxn modelId="{632921DF-14EE-4EAF-A3AC-B881F537CFCD}" type="presParOf" srcId="{FDD3CFD2-CBEA-4C3E-A22B-F578E502CF44}" destId="{32828860-3E72-44AB-BF54-DF4A74280036}" srcOrd="0" destOrd="0" presId="urn:microsoft.com/office/officeart/2005/8/layout/process1"/>
    <dgm:cxn modelId="{3CB0A914-FC1B-44EA-8691-257B04235FE9}" type="presParOf" srcId="{FDD3CFD2-CBEA-4C3E-A22B-F578E502CF44}" destId="{1BCA448A-CDF7-4CD7-88EE-7238325418D3}" srcOrd="1" destOrd="0" presId="urn:microsoft.com/office/officeart/2005/8/layout/process1"/>
    <dgm:cxn modelId="{3DC6A154-234A-408D-8C54-B6047C8BFCB7}" type="presParOf" srcId="{1BCA448A-CDF7-4CD7-88EE-7238325418D3}" destId="{E2C62D41-3D13-4C3D-84D6-EB22FACD988B}" srcOrd="0" destOrd="0" presId="urn:microsoft.com/office/officeart/2005/8/layout/process1"/>
    <dgm:cxn modelId="{85C998DC-7F75-424F-B15F-7038C2F0CDC4}" type="presParOf" srcId="{FDD3CFD2-CBEA-4C3E-A22B-F578E502CF44}" destId="{53FBE688-398E-42A5-8141-19757F3AD115}" srcOrd="2" destOrd="0" presId="urn:microsoft.com/office/officeart/2005/8/layout/process1"/>
    <dgm:cxn modelId="{C938EBB3-AAD1-4D9D-A28A-2020B83983E9}" type="presParOf" srcId="{FDD3CFD2-CBEA-4C3E-A22B-F578E502CF44}" destId="{0AE54886-E1EF-490C-947A-B60D98D02931}" srcOrd="3" destOrd="0" presId="urn:microsoft.com/office/officeart/2005/8/layout/process1"/>
    <dgm:cxn modelId="{87115375-5D61-4E67-81AE-5268D37803DF}" type="presParOf" srcId="{0AE54886-E1EF-490C-947A-B60D98D02931}" destId="{6F4262C6-505B-41DE-8EB3-47A2A4A1F7F3}" srcOrd="0" destOrd="0" presId="urn:microsoft.com/office/officeart/2005/8/layout/process1"/>
    <dgm:cxn modelId="{C38D6091-F694-4E3C-A6B6-33CB67DC4363}" type="presParOf" srcId="{FDD3CFD2-CBEA-4C3E-A22B-F578E502CF44}" destId="{C513EAAE-0CFB-4121-B721-C04886E25C0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B205E8-3B91-4F84-BD3B-E25AC29D5D89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610EA0C5-5E9B-4CF0-AF2E-6B9DE1601564}">
      <dgm:prSet custT="1"/>
      <dgm:spPr/>
      <dgm:t>
        <a:bodyPr/>
        <a:lstStyle/>
        <a:p>
          <a:pPr rtl="0"/>
          <a:r>
            <a:rPr lang="it-IT" sz="2400" dirty="0" smtClean="0"/>
            <a:t>La Calabria è:</a:t>
          </a:r>
          <a:endParaRPr lang="it-IT" sz="2400" dirty="0"/>
        </a:p>
      </dgm:t>
    </dgm:pt>
    <dgm:pt modelId="{8AD57B6E-435E-4360-95BE-B6F63AEA52F3}" type="parTrans" cxnId="{FF929847-7339-4DD6-BDBC-EF4DC8431EF8}">
      <dgm:prSet/>
      <dgm:spPr/>
      <dgm:t>
        <a:bodyPr/>
        <a:lstStyle/>
        <a:p>
          <a:endParaRPr lang="it-IT" sz="2400"/>
        </a:p>
      </dgm:t>
    </dgm:pt>
    <dgm:pt modelId="{5C717657-C993-44C2-A0A7-4C8182E9A041}" type="sibTrans" cxnId="{FF929847-7339-4DD6-BDBC-EF4DC8431EF8}">
      <dgm:prSet custT="1"/>
      <dgm:spPr/>
      <dgm:t>
        <a:bodyPr/>
        <a:lstStyle/>
        <a:p>
          <a:endParaRPr lang="it-IT" sz="2400"/>
        </a:p>
      </dgm:t>
    </dgm:pt>
    <dgm:pt modelId="{418EFDA9-4B9D-4F3B-A85C-47DEC6B94D28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chemeClr val="tx1"/>
              </a:solidFill>
            </a:rPr>
            <a:t>L’unica</a:t>
          </a:r>
          <a:r>
            <a:rPr lang="it-IT" sz="2400" dirty="0" smtClean="0"/>
            <a:t> </a:t>
          </a:r>
        </a:p>
        <a:p>
          <a:pPr rtl="0"/>
          <a:r>
            <a:rPr lang="it-IT" sz="2400" dirty="0" smtClean="0"/>
            <a:t>ad avere concesso agli agricoltori un premio massimo, non scaglionato, di euro 7.000 </a:t>
          </a:r>
          <a:endParaRPr lang="it-IT" sz="2400" dirty="0"/>
        </a:p>
      </dgm:t>
    </dgm:pt>
    <dgm:pt modelId="{62D1CAB5-0323-4DC2-B9DE-B997B9F6D236}" type="parTrans" cxnId="{F57607B0-F71B-44A2-9BB2-E13C89DCD480}">
      <dgm:prSet/>
      <dgm:spPr/>
      <dgm:t>
        <a:bodyPr/>
        <a:lstStyle/>
        <a:p>
          <a:endParaRPr lang="it-IT" sz="2400"/>
        </a:p>
      </dgm:t>
    </dgm:pt>
    <dgm:pt modelId="{A8660D85-5F5A-48F7-9476-1CA7F7A06DF0}" type="sibTrans" cxnId="{F57607B0-F71B-44A2-9BB2-E13C89DCD480}">
      <dgm:prSet custT="1"/>
      <dgm:spPr/>
      <dgm:t>
        <a:bodyPr/>
        <a:lstStyle/>
        <a:p>
          <a:endParaRPr lang="it-IT" sz="2400"/>
        </a:p>
      </dgm:t>
    </dgm:pt>
    <dgm:pt modelId="{E1AB372A-465F-4E01-A26A-028541E6A0F3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chemeClr val="tx1"/>
              </a:solidFill>
            </a:rPr>
            <a:t>La seconda</a:t>
          </a:r>
        </a:p>
        <a:p>
          <a:pPr rtl="0"/>
          <a:r>
            <a:rPr lang="it-IT" sz="2400" dirty="0" smtClean="0">
              <a:solidFill>
                <a:schemeClr val="tx1"/>
              </a:solidFill>
            </a:rPr>
            <a:t> </a:t>
          </a:r>
          <a:r>
            <a:rPr lang="it-IT" sz="2400" dirty="0" smtClean="0"/>
            <a:t>in termini di stanziamento </a:t>
          </a:r>
          <a:r>
            <a:rPr lang="it-IT" sz="2400" dirty="0" smtClean="0"/>
            <a:t>finanziario</a:t>
          </a:r>
        </a:p>
        <a:p>
          <a:pPr rtl="0"/>
          <a:r>
            <a:rPr lang="it-IT" sz="2000" b="1" dirty="0" smtClean="0">
              <a:solidFill>
                <a:schemeClr val="tx1"/>
              </a:solidFill>
            </a:rPr>
            <a:t>Veneto 23Meuro</a:t>
          </a:r>
        </a:p>
        <a:p>
          <a:pPr rtl="0"/>
          <a:r>
            <a:rPr lang="it-IT" sz="1600" b="1" dirty="0" smtClean="0">
              <a:solidFill>
                <a:schemeClr val="tx1"/>
              </a:solidFill>
            </a:rPr>
            <a:t>2% </a:t>
          </a:r>
          <a:r>
            <a:rPr lang="it-IT" sz="1600" b="0" dirty="0" smtClean="0">
              <a:solidFill>
                <a:schemeClr val="tx1"/>
              </a:solidFill>
            </a:rPr>
            <a:t>dotazione finanziaria</a:t>
          </a:r>
        </a:p>
        <a:p>
          <a:pPr rtl="0"/>
          <a:r>
            <a:rPr lang="it-IT" sz="1800" b="0" dirty="0" smtClean="0">
              <a:solidFill>
                <a:schemeClr val="tx1"/>
              </a:solidFill>
            </a:rPr>
            <a:t>1.169.025.974,03</a:t>
          </a:r>
        </a:p>
        <a:p>
          <a:pPr rtl="0"/>
          <a:r>
            <a:rPr lang="it-IT" sz="2000" b="1" dirty="0" smtClean="0">
              <a:solidFill>
                <a:schemeClr val="tx1"/>
              </a:solidFill>
            </a:rPr>
            <a:t>Calabria 21Meuro</a:t>
          </a:r>
        </a:p>
        <a:p>
          <a:pPr rtl="0"/>
          <a:r>
            <a:rPr lang="it-IT" sz="1600" b="1" dirty="0" smtClean="0">
              <a:solidFill>
                <a:schemeClr val="tx1"/>
              </a:solidFill>
            </a:rPr>
            <a:t>2% </a:t>
          </a:r>
          <a:r>
            <a:rPr lang="it-IT" sz="1600" b="0" dirty="0" smtClean="0">
              <a:solidFill>
                <a:schemeClr val="tx1"/>
              </a:solidFill>
            </a:rPr>
            <a:t>dotazione finanziaria</a:t>
          </a:r>
        </a:p>
        <a:p>
          <a:pPr rtl="0"/>
          <a:r>
            <a:rPr lang="it-IT" sz="1800" b="0" dirty="0" smtClean="0">
              <a:solidFill>
                <a:schemeClr val="tx1"/>
              </a:solidFill>
            </a:rPr>
            <a:t>1.089.310.743,80</a:t>
          </a:r>
          <a:r>
            <a:rPr lang="it-IT" sz="1800" b="1" dirty="0" smtClean="0">
              <a:solidFill>
                <a:schemeClr val="tx1"/>
              </a:solidFill>
            </a:rPr>
            <a:t> </a:t>
          </a:r>
          <a:r>
            <a:rPr lang="it-IT" sz="2000" b="1" dirty="0" smtClean="0">
              <a:solidFill>
                <a:schemeClr val="tx1"/>
              </a:solidFill>
            </a:rPr>
            <a:t> </a:t>
          </a:r>
          <a:endParaRPr lang="it-IT" sz="2000" b="1" dirty="0">
            <a:solidFill>
              <a:schemeClr val="tx1"/>
            </a:solidFill>
          </a:endParaRPr>
        </a:p>
      </dgm:t>
    </dgm:pt>
    <dgm:pt modelId="{0C80C2D7-933F-4E9D-9090-7718973FF0DE}" type="parTrans" cxnId="{BD6600F8-2360-476B-8C0F-DC362FCA6AC3}">
      <dgm:prSet/>
      <dgm:spPr/>
      <dgm:t>
        <a:bodyPr/>
        <a:lstStyle/>
        <a:p>
          <a:endParaRPr lang="it-IT" sz="2400"/>
        </a:p>
      </dgm:t>
    </dgm:pt>
    <dgm:pt modelId="{FD83A41F-ADD2-4B21-9783-F0B1450088FC}" type="sibTrans" cxnId="{BD6600F8-2360-476B-8C0F-DC362FCA6AC3}">
      <dgm:prSet custT="1"/>
      <dgm:spPr/>
      <dgm:t>
        <a:bodyPr/>
        <a:lstStyle/>
        <a:p>
          <a:endParaRPr lang="it-IT" sz="2400"/>
        </a:p>
      </dgm:t>
    </dgm:pt>
    <dgm:pt modelId="{17A46477-6D91-40AB-A67B-4A36DC330460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chemeClr val="tx1"/>
              </a:solidFill>
            </a:rPr>
            <a:t>La sesta Regione</a:t>
          </a:r>
          <a:r>
            <a:rPr lang="it-IT" sz="2400" dirty="0" smtClean="0"/>
            <a:t>, per tempistica, ad avere pubblicato il bando per l’attuazione della Misura </a:t>
          </a:r>
          <a:r>
            <a:rPr lang="it-IT" sz="2400" dirty="0" err="1" smtClean="0"/>
            <a:t>Covid</a:t>
          </a:r>
          <a:r>
            <a:rPr lang="it-IT" sz="2400" dirty="0" smtClean="0"/>
            <a:t>.</a:t>
          </a:r>
          <a:endParaRPr lang="it-IT" sz="2400" dirty="0"/>
        </a:p>
      </dgm:t>
    </dgm:pt>
    <dgm:pt modelId="{AF5E337F-0F6C-4BD3-91B2-AFC62D9A25A6}" type="parTrans" cxnId="{08C43543-591B-46A9-A3CE-DEAA0368DEDF}">
      <dgm:prSet/>
      <dgm:spPr/>
      <dgm:t>
        <a:bodyPr/>
        <a:lstStyle/>
        <a:p>
          <a:endParaRPr lang="it-IT" sz="2400"/>
        </a:p>
      </dgm:t>
    </dgm:pt>
    <dgm:pt modelId="{1DAC2DDE-8368-4036-87A3-808D805A9CD1}" type="sibTrans" cxnId="{08C43543-591B-46A9-A3CE-DEAA0368DEDF}">
      <dgm:prSet/>
      <dgm:spPr/>
      <dgm:t>
        <a:bodyPr/>
        <a:lstStyle/>
        <a:p>
          <a:endParaRPr lang="it-IT" sz="2400"/>
        </a:p>
      </dgm:t>
    </dgm:pt>
    <dgm:pt modelId="{206854FA-BC39-473F-A068-4F41D351C7CB}" type="pres">
      <dgm:prSet presAssocID="{76B205E8-3B91-4F84-BD3B-E25AC29D5D8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0C7B31D-63EC-415C-8A12-05D44F5834CC}" type="pres">
      <dgm:prSet presAssocID="{610EA0C5-5E9B-4CF0-AF2E-6B9DE16015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EA522C-FE87-486D-B369-EB9690DF7CCC}" type="pres">
      <dgm:prSet presAssocID="{5C717657-C993-44C2-A0A7-4C8182E9A041}" presName="sibTrans" presStyleLbl="sibTrans2D1" presStyleIdx="0" presStyleCnt="3"/>
      <dgm:spPr/>
      <dgm:t>
        <a:bodyPr/>
        <a:lstStyle/>
        <a:p>
          <a:endParaRPr lang="it-IT"/>
        </a:p>
      </dgm:t>
    </dgm:pt>
    <dgm:pt modelId="{6A96C20C-65A3-466E-8C2E-B28A08215601}" type="pres">
      <dgm:prSet presAssocID="{5C717657-C993-44C2-A0A7-4C8182E9A041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A43F0E78-B1BB-477A-89AC-41BE918C30DE}" type="pres">
      <dgm:prSet presAssocID="{418EFDA9-4B9D-4F3B-A85C-47DEC6B94D28}" presName="node" presStyleLbl="node1" presStyleIdx="1" presStyleCnt="4" custScaleX="107531" custScaleY="100933" custLinFactNeighborX="5220" custLinFactNeighborY="-591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C6E0EB8-3AD6-4B69-8D1B-10C388C3EC68}" type="pres">
      <dgm:prSet presAssocID="{A8660D85-5F5A-48F7-9476-1CA7F7A06DF0}" presName="sibTrans" presStyleLbl="sibTrans2D1" presStyleIdx="1" presStyleCnt="3"/>
      <dgm:spPr/>
      <dgm:t>
        <a:bodyPr/>
        <a:lstStyle/>
        <a:p>
          <a:endParaRPr lang="it-IT"/>
        </a:p>
      </dgm:t>
    </dgm:pt>
    <dgm:pt modelId="{F7D51891-3314-4643-8CCD-DAC47B312AA8}" type="pres">
      <dgm:prSet presAssocID="{A8660D85-5F5A-48F7-9476-1CA7F7A06DF0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DB51BCF9-BCFE-47D7-AB58-8D2B16ABB606}" type="pres">
      <dgm:prSet presAssocID="{E1AB372A-465F-4E01-A26A-028541E6A0F3}" presName="node" presStyleLbl="node1" presStyleIdx="2" presStyleCnt="4" custScaleX="115524" custScaleY="101999" custLinFactNeighborX="-12445" custLinFactNeighborY="-151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A39256-643F-4B8B-A9A5-2B8260C9836C}" type="pres">
      <dgm:prSet presAssocID="{FD83A41F-ADD2-4B21-9783-F0B1450088FC}" presName="sibTrans" presStyleLbl="sibTrans2D1" presStyleIdx="2" presStyleCnt="3"/>
      <dgm:spPr/>
      <dgm:t>
        <a:bodyPr/>
        <a:lstStyle/>
        <a:p>
          <a:endParaRPr lang="it-IT"/>
        </a:p>
      </dgm:t>
    </dgm:pt>
    <dgm:pt modelId="{B213FE64-6DC3-4DA3-9C06-B8166084AAD7}" type="pres">
      <dgm:prSet presAssocID="{FD83A41F-ADD2-4B21-9783-F0B1450088FC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52325808-450A-4DD8-9C6F-0148430F5BF6}" type="pres">
      <dgm:prSet presAssocID="{17A46477-6D91-40AB-A67B-4A36DC330460}" presName="node" presStyleLbl="node1" presStyleIdx="3" presStyleCnt="4" custScaleX="129692" custLinFactNeighborX="-33302" custLinFactNeighborY="-4823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C90C071-D043-4426-8628-29CB95F38448}" type="presOf" srcId="{5C717657-C993-44C2-A0A7-4C8182E9A041}" destId="{6A96C20C-65A3-466E-8C2E-B28A08215601}" srcOrd="1" destOrd="0" presId="urn:microsoft.com/office/officeart/2005/8/layout/process1"/>
    <dgm:cxn modelId="{BD6600F8-2360-476B-8C0F-DC362FCA6AC3}" srcId="{76B205E8-3B91-4F84-BD3B-E25AC29D5D89}" destId="{E1AB372A-465F-4E01-A26A-028541E6A0F3}" srcOrd="2" destOrd="0" parTransId="{0C80C2D7-933F-4E9D-9090-7718973FF0DE}" sibTransId="{FD83A41F-ADD2-4B21-9783-F0B1450088FC}"/>
    <dgm:cxn modelId="{97C3572F-D864-4AC6-A738-12FC1445CB4D}" type="presOf" srcId="{E1AB372A-465F-4E01-A26A-028541E6A0F3}" destId="{DB51BCF9-BCFE-47D7-AB58-8D2B16ABB606}" srcOrd="0" destOrd="0" presId="urn:microsoft.com/office/officeart/2005/8/layout/process1"/>
    <dgm:cxn modelId="{B921C776-BC6D-459E-A4B5-5D50BB0A2B57}" type="presOf" srcId="{418EFDA9-4B9D-4F3B-A85C-47DEC6B94D28}" destId="{A43F0E78-B1BB-477A-89AC-41BE918C30DE}" srcOrd="0" destOrd="0" presId="urn:microsoft.com/office/officeart/2005/8/layout/process1"/>
    <dgm:cxn modelId="{F57607B0-F71B-44A2-9BB2-E13C89DCD480}" srcId="{76B205E8-3B91-4F84-BD3B-E25AC29D5D89}" destId="{418EFDA9-4B9D-4F3B-A85C-47DEC6B94D28}" srcOrd="1" destOrd="0" parTransId="{62D1CAB5-0323-4DC2-B9DE-B997B9F6D236}" sibTransId="{A8660D85-5F5A-48F7-9476-1CA7F7A06DF0}"/>
    <dgm:cxn modelId="{62A6D6AC-08B0-46EA-B1BF-07615713919F}" type="presOf" srcId="{17A46477-6D91-40AB-A67B-4A36DC330460}" destId="{52325808-450A-4DD8-9C6F-0148430F5BF6}" srcOrd="0" destOrd="0" presId="urn:microsoft.com/office/officeart/2005/8/layout/process1"/>
    <dgm:cxn modelId="{CAB513A7-8394-4449-9311-7ACA3008394B}" type="presOf" srcId="{5C717657-C993-44C2-A0A7-4C8182E9A041}" destId="{DAEA522C-FE87-486D-B369-EB9690DF7CCC}" srcOrd="0" destOrd="0" presId="urn:microsoft.com/office/officeart/2005/8/layout/process1"/>
    <dgm:cxn modelId="{45F623AA-CB95-416E-9DF5-D9F4CAC3CE33}" type="presOf" srcId="{610EA0C5-5E9B-4CF0-AF2E-6B9DE1601564}" destId="{30C7B31D-63EC-415C-8A12-05D44F5834CC}" srcOrd="0" destOrd="0" presId="urn:microsoft.com/office/officeart/2005/8/layout/process1"/>
    <dgm:cxn modelId="{385931CF-3D97-46B4-B881-ADC8549CEE40}" type="presOf" srcId="{A8660D85-5F5A-48F7-9476-1CA7F7A06DF0}" destId="{F7D51891-3314-4643-8CCD-DAC47B312AA8}" srcOrd="1" destOrd="0" presId="urn:microsoft.com/office/officeart/2005/8/layout/process1"/>
    <dgm:cxn modelId="{6136A254-2542-46C3-BB7D-1D8AFCBE749C}" type="presOf" srcId="{A8660D85-5F5A-48F7-9476-1CA7F7A06DF0}" destId="{7C6E0EB8-3AD6-4B69-8D1B-10C388C3EC68}" srcOrd="0" destOrd="0" presId="urn:microsoft.com/office/officeart/2005/8/layout/process1"/>
    <dgm:cxn modelId="{CB6DDE92-A73F-49FA-ABEE-27B9549D9883}" type="presOf" srcId="{FD83A41F-ADD2-4B21-9783-F0B1450088FC}" destId="{B213FE64-6DC3-4DA3-9C06-B8166084AAD7}" srcOrd="1" destOrd="0" presId="urn:microsoft.com/office/officeart/2005/8/layout/process1"/>
    <dgm:cxn modelId="{4730F519-DD7C-40CC-BBBB-430BF35E66F2}" type="presOf" srcId="{FD83A41F-ADD2-4B21-9783-F0B1450088FC}" destId="{77A39256-643F-4B8B-A9A5-2B8260C9836C}" srcOrd="0" destOrd="0" presId="urn:microsoft.com/office/officeart/2005/8/layout/process1"/>
    <dgm:cxn modelId="{FF929847-7339-4DD6-BDBC-EF4DC8431EF8}" srcId="{76B205E8-3B91-4F84-BD3B-E25AC29D5D89}" destId="{610EA0C5-5E9B-4CF0-AF2E-6B9DE1601564}" srcOrd="0" destOrd="0" parTransId="{8AD57B6E-435E-4360-95BE-B6F63AEA52F3}" sibTransId="{5C717657-C993-44C2-A0A7-4C8182E9A041}"/>
    <dgm:cxn modelId="{08C43543-591B-46A9-A3CE-DEAA0368DEDF}" srcId="{76B205E8-3B91-4F84-BD3B-E25AC29D5D89}" destId="{17A46477-6D91-40AB-A67B-4A36DC330460}" srcOrd="3" destOrd="0" parTransId="{AF5E337F-0F6C-4BD3-91B2-AFC62D9A25A6}" sibTransId="{1DAC2DDE-8368-4036-87A3-808D805A9CD1}"/>
    <dgm:cxn modelId="{078EAB56-F03A-45BF-857B-F7F2D30B21FF}" type="presOf" srcId="{76B205E8-3B91-4F84-BD3B-E25AC29D5D89}" destId="{206854FA-BC39-473F-A068-4F41D351C7CB}" srcOrd="0" destOrd="0" presId="urn:microsoft.com/office/officeart/2005/8/layout/process1"/>
    <dgm:cxn modelId="{FA1E1551-FA7B-4DAC-89C3-8FC8B017A3E7}" type="presParOf" srcId="{206854FA-BC39-473F-A068-4F41D351C7CB}" destId="{30C7B31D-63EC-415C-8A12-05D44F5834CC}" srcOrd="0" destOrd="0" presId="urn:microsoft.com/office/officeart/2005/8/layout/process1"/>
    <dgm:cxn modelId="{66812E19-3AF6-4FD5-B6B9-552372349D2C}" type="presParOf" srcId="{206854FA-BC39-473F-A068-4F41D351C7CB}" destId="{DAEA522C-FE87-486D-B369-EB9690DF7CCC}" srcOrd="1" destOrd="0" presId="urn:microsoft.com/office/officeart/2005/8/layout/process1"/>
    <dgm:cxn modelId="{22A92E58-D405-4411-95A2-586E51E48CF3}" type="presParOf" srcId="{DAEA522C-FE87-486D-B369-EB9690DF7CCC}" destId="{6A96C20C-65A3-466E-8C2E-B28A08215601}" srcOrd="0" destOrd="0" presId="urn:microsoft.com/office/officeart/2005/8/layout/process1"/>
    <dgm:cxn modelId="{0D35E5DD-6F38-4169-A1C4-1BD524318EF1}" type="presParOf" srcId="{206854FA-BC39-473F-A068-4F41D351C7CB}" destId="{A43F0E78-B1BB-477A-89AC-41BE918C30DE}" srcOrd="2" destOrd="0" presId="urn:microsoft.com/office/officeart/2005/8/layout/process1"/>
    <dgm:cxn modelId="{4EDB8A43-DED8-4229-B24A-AB5D11B0FE13}" type="presParOf" srcId="{206854FA-BC39-473F-A068-4F41D351C7CB}" destId="{7C6E0EB8-3AD6-4B69-8D1B-10C388C3EC68}" srcOrd="3" destOrd="0" presId="urn:microsoft.com/office/officeart/2005/8/layout/process1"/>
    <dgm:cxn modelId="{9B15D546-2223-4876-8213-4C38444AAAFF}" type="presParOf" srcId="{7C6E0EB8-3AD6-4B69-8D1B-10C388C3EC68}" destId="{F7D51891-3314-4643-8CCD-DAC47B312AA8}" srcOrd="0" destOrd="0" presId="urn:microsoft.com/office/officeart/2005/8/layout/process1"/>
    <dgm:cxn modelId="{15275EC0-92A7-430D-81A7-80DE38CCB3A5}" type="presParOf" srcId="{206854FA-BC39-473F-A068-4F41D351C7CB}" destId="{DB51BCF9-BCFE-47D7-AB58-8D2B16ABB606}" srcOrd="4" destOrd="0" presId="urn:microsoft.com/office/officeart/2005/8/layout/process1"/>
    <dgm:cxn modelId="{B143B63A-E34B-4018-BCB0-ADA766E17B0B}" type="presParOf" srcId="{206854FA-BC39-473F-A068-4F41D351C7CB}" destId="{77A39256-643F-4B8B-A9A5-2B8260C9836C}" srcOrd="5" destOrd="0" presId="urn:microsoft.com/office/officeart/2005/8/layout/process1"/>
    <dgm:cxn modelId="{2D33C0F9-411F-4D27-B60D-4E6B6D7C1A91}" type="presParOf" srcId="{77A39256-643F-4B8B-A9A5-2B8260C9836C}" destId="{B213FE64-6DC3-4DA3-9C06-B8166084AAD7}" srcOrd="0" destOrd="0" presId="urn:microsoft.com/office/officeart/2005/8/layout/process1"/>
    <dgm:cxn modelId="{AAA277F4-4490-4FA2-B5D6-EDDAD87DBAF7}" type="presParOf" srcId="{206854FA-BC39-473F-A068-4F41D351C7CB}" destId="{52325808-450A-4DD8-9C6F-0148430F5BF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FCE922-22FB-4961-8893-D91D48342A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2C09AC5D-F4E4-430A-A759-39A1383BB59A}">
      <dgm:prSet custT="1"/>
      <dgm:spPr/>
      <dgm:t>
        <a:bodyPr/>
        <a:lstStyle/>
        <a:p>
          <a:pPr rtl="0"/>
          <a:r>
            <a:rPr lang="it-IT" sz="2400" dirty="0" smtClean="0"/>
            <a:t> </a:t>
          </a:r>
        </a:p>
        <a:p>
          <a:pPr rtl="0"/>
          <a:r>
            <a:rPr lang="it-IT" sz="2800" dirty="0" smtClean="0">
              <a:hlinkClick xmlns:r="http://schemas.openxmlformats.org/officeDocument/2006/relationships" r:id="rId1"/>
            </a:rPr>
            <a:t>infopsrmisuracovid@regione.calabria.it</a:t>
          </a:r>
          <a:endParaRPr lang="it-IT" sz="2800" dirty="0" smtClean="0"/>
        </a:p>
        <a:p>
          <a:pPr rtl="0"/>
          <a:r>
            <a:rPr lang="it-IT" sz="2000" dirty="0" smtClean="0"/>
            <a:t>casella di posta elettronica dedicata esclusivamente alla Misura 21</a:t>
          </a:r>
        </a:p>
        <a:p>
          <a:pPr rtl="0"/>
          <a:endParaRPr lang="it-IT" sz="2400" dirty="0"/>
        </a:p>
      </dgm:t>
    </dgm:pt>
    <dgm:pt modelId="{DCA6C799-F71E-4F51-941A-5E03B75A059F}" type="parTrans" cxnId="{A1E1EDBE-8FAC-4559-9D2C-204B4B41A95C}">
      <dgm:prSet/>
      <dgm:spPr/>
      <dgm:t>
        <a:bodyPr/>
        <a:lstStyle/>
        <a:p>
          <a:endParaRPr lang="it-IT"/>
        </a:p>
      </dgm:t>
    </dgm:pt>
    <dgm:pt modelId="{432053EA-8CF0-4094-A5C5-C85C2994840D}" type="sibTrans" cxnId="{A1E1EDBE-8FAC-4559-9D2C-204B4B41A95C}">
      <dgm:prSet/>
      <dgm:spPr/>
      <dgm:t>
        <a:bodyPr/>
        <a:lstStyle/>
        <a:p>
          <a:endParaRPr lang="it-IT"/>
        </a:p>
      </dgm:t>
    </dgm:pt>
    <dgm:pt modelId="{D105763F-9798-49E5-8AF6-93C1E8B0B161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600" dirty="0" smtClean="0"/>
            <a:t>Dott. Francesco </a:t>
          </a:r>
          <a:r>
            <a:rPr lang="it-IT" sz="2600" dirty="0" err="1" smtClean="0"/>
            <a:t>Chiellino</a:t>
          </a:r>
          <a:endParaRPr lang="it-IT" sz="260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600" dirty="0" smtClean="0"/>
            <a:t>Responsabile del procedimento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600" dirty="0" smtClean="0"/>
            <a:t>f.chiellino@regione.calabria.it</a:t>
          </a:r>
        </a:p>
        <a:p>
          <a:pPr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dirty="0"/>
        </a:p>
      </dgm:t>
    </dgm:pt>
    <dgm:pt modelId="{C30027BA-7D3B-437C-9B9F-7CD65E850726}" type="parTrans" cxnId="{5FF89A1E-EE1B-4EEC-847A-354C928E9427}">
      <dgm:prSet/>
      <dgm:spPr/>
      <dgm:t>
        <a:bodyPr/>
        <a:lstStyle/>
        <a:p>
          <a:endParaRPr lang="it-IT"/>
        </a:p>
      </dgm:t>
    </dgm:pt>
    <dgm:pt modelId="{FFBE4CA6-B66B-4E1B-8F50-101DE25CC653}" type="sibTrans" cxnId="{5FF89A1E-EE1B-4EEC-847A-354C928E9427}">
      <dgm:prSet/>
      <dgm:spPr/>
      <dgm:t>
        <a:bodyPr/>
        <a:lstStyle/>
        <a:p>
          <a:endParaRPr lang="it-IT"/>
        </a:p>
      </dgm:t>
    </dgm:pt>
    <dgm:pt modelId="{DE887CF7-68CA-4F0D-8310-DB74A63D6982}">
      <dgm:prSet custT="1"/>
      <dgm:spPr/>
      <dgm:t>
        <a:bodyPr/>
        <a:lstStyle/>
        <a:p>
          <a:r>
            <a:rPr lang="it-IT" sz="2400" dirty="0" smtClean="0"/>
            <a:t>Contatti </a:t>
          </a:r>
        </a:p>
        <a:p>
          <a:r>
            <a:rPr lang="en-US" sz="2400" dirty="0" smtClean="0"/>
            <a:t>Tel. 0961/853127-858525</a:t>
          </a:r>
        </a:p>
        <a:p>
          <a:r>
            <a:rPr lang="en-US" sz="2400" dirty="0" smtClean="0"/>
            <a:t>PEC: </a:t>
          </a:r>
          <a:r>
            <a:rPr lang="en-US" sz="2400" b="1" u="sng" dirty="0" smtClean="0"/>
            <a:t>dipartimento.agricoltura@pec.regione.calabria.it</a:t>
          </a:r>
          <a:endParaRPr lang="it-IT" sz="2400" dirty="0"/>
        </a:p>
      </dgm:t>
    </dgm:pt>
    <dgm:pt modelId="{F997B714-3106-407C-BE3B-0AD3B705B7F2}" type="parTrans" cxnId="{D61DAC7B-3C12-4C48-A2DE-C0668929B1BC}">
      <dgm:prSet/>
      <dgm:spPr/>
      <dgm:t>
        <a:bodyPr/>
        <a:lstStyle/>
        <a:p>
          <a:endParaRPr lang="it-IT"/>
        </a:p>
      </dgm:t>
    </dgm:pt>
    <dgm:pt modelId="{50F10F9C-2E79-49F6-8E74-85E2A792C8B1}" type="sibTrans" cxnId="{D61DAC7B-3C12-4C48-A2DE-C0668929B1BC}">
      <dgm:prSet/>
      <dgm:spPr/>
      <dgm:t>
        <a:bodyPr/>
        <a:lstStyle/>
        <a:p>
          <a:endParaRPr lang="it-IT"/>
        </a:p>
      </dgm:t>
    </dgm:pt>
    <dgm:pt modelId="{F647035F-CC50-4602-9551-1E1EFF6AFFD4}" type="pres">
      <dgm:prSet presAssocID="{92FCE922-22FB-4961-8893-D91D48342A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E8F670B-293B-48B1-9859-28DB4AA437A2}" type="pres">
      <dgm:prSet presAssocID="{2C09AC5D-F4E4-430A-A759-39A1383BB59A}" presName="linNode" presStyleCnt="0"/>
      <dgm:spPr/>
    </dgm:pt>
    <dgm:pt modelId="{791CE5B9-5C2F-4635-8132-4D23D1B3E21A}" type="pres">
      <dgm:prSet presAssocID="{2C09AC5D-F4E4-430A-A759-39A1383BB59A}" presName="parentText" presStyleLbl="node1" presStyleIdx="0" presStyleCnt="3" custScaleX="19883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0FB5DB-067E-40BE-AED5-97FB45D1FB61}" type="pres">
      <dgm:prSet presAssocID="{432053EA-8CF0-4094-A5C5-C85C2994840D}" presName="sp" presStyleCnt="0"/>
      <dgm:spPr/>
    </dgm:pt>
    <dgm:pt modelId="{AF2CC2FC-2DBC-4C2B-A719-1CF281CB2796}" type="pres">
      <dgm:prSet presAssocID="{D105763F-9798-49E5-8AF6-93C1E8B0B161}" presName="linNode" presStyleCnt="0"/>
      <dgm:spPr/>
    </dgm:pt>
    <dgm:pt modelId="{F9F8340A-E832-485F-A191-F79252966C7D}" type="pres">
      <dgm:prSet presAssocID="{D105763F-9798-49E5-8AF6-93C1E8B0B161}" presName="parentText" presStyleLbl="node1" presStyleIdx="1" presStyleCnt="3" custScaleX="19923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45B3E5-CDC3-4266-B0BC-9463F9CE2910}" type="pres">
      <dgm:prSet presAssocID="{FFBE4CA6-B66B-4E1B-8F50-101DE25CC653}" presName="sp" presStyleCnt="0"/>
      <dgm:spPr/>
    </dgm:pt>
    <dgm:pt modelId="{DB130EC4-C240-4A35-9671-9AAA28177B67}" type="pres">
      <dgm:prSet presAssocID="{DE887CF7-68CA-4F0D-8310-DB74A63D6982}" presName="linNode" presStyleCnt="0"/>
      <dgm:spPr/>
    </dgm:pt>
    <dgm:pt modelId="{8645A811-EE98-49B3-BBF6-1ED0A78618E9}" type="pres">
      <dgm:prSet presAssocID="{DE887CF7-68CA-4F0D-8310-DB74A63D6982}" presName="parentText" presStyleLbl="node1" presStyleIdx="2" presStyleCnt="3" custScaleX="20162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61DAC7B-3C12-4C48-A2DE-C0668929B1BC}" srcId="{92FCE922-22FB-4961-8893-D91D48342AAA}" destId="{DE887CF7-68CA-4F0D-8310-DB74A63D6982}" srcOrd="2" destOrd="0" parTransId="{F997B714-3106-407C-BE3B-0AD3B705B7F2}" sibTransId="{50F10F9C-2E79-49F6-8E74-85E2A792C8B1}"/>
    <dgm:cxn modelId="{C969E470-2C30-476D-8AF8-C694556DE654}" type="presOf" srcId="{2C09AC5D-F4E4-430A-A759-39A1383BB59A}" destId="{791CE5B9-5C2F-4635-8132-4D23D1B3E21A}" srcOrd="0" destOrd="0" presId="urn:microsoft.com/office/officeart/2005/8/layout/vList5"/>
    <dgm:cxn modelId="{A1E1EDBE-8FAC-4559-9D2C-204B4B41A95C}" srcId="{92FCE922-22FB-4961-8893-D91D48342AAA}" destId="{2C09AC5D-F4E4-430A-A759-39A1383BB59A}" srcOrd="0" destOrd="0" parTransId="{DCA6C799-F71E-4F51-941A-5E03B75A059F}" sibTransId="{432053EA-8CF0-4094-A5C5-C85C2994840D}"/>
    <dgm:cxn modelId="{7F5E6582-5973-4A12-8985-8CB482DCAC76}" type="presOf" srcId="{D105763F-9798-49E5-8AF6-93C1E8B0B161}" destId="{F9F8340A-E832-485F-A191-F79252966C7D}" srcOrd="0" destOrd="0" presId="urn:microsoft.com/office/officeart/2005/8/layout/vList5"/>
    <dgm:cxn modelId="{5FF89A1E-EE1B-4EEC-847A-354C928E9427}" srcId="{92FCE922-22FB-4961-8893-D91D48342AAA}" destId="{D105763F-9798-49E5-8AF6-93C1E8B0B161}" srcOrd="1" destOrd="0" parTransId="{C30027BA-7D3B-437C-9B9F-7CD65E850726}" sibTransId="{FFBE4CA6-B66B-4E1B-8F50-101DE25CC653}"/>
    <dgm:cxn modelId="{3D8BC707-4CC4-4854-857A-5692BCB52608}" type="presOf" srcId="{92FCE922-22FB-4961-8893-D91D48342AAA}" destId="{F647035F-CC50-4602-9551-1E1EFF6AFFD4}" srcOrd="0" destOrd="0" presId="urn:microsoft.com/office/officeart/2005/8/layout/vList5"/>
    <dgm:cxn modelId="{A486470E-D927-44B3-B744-14CCC4F294BF}" type="presOf" srcId="{DE887CF7-68CA-4F0D-8310-DB74A63D6982}" destId="{8645A811-EE98-49B3-BBF6-1ED0A78618E9}" srcOrd="0" destOrd="0" presId="urn:microsoft.com/office/officeart/2005/8/layout/vList5"/>
    <dgm:cxn modelId="{02AA5FD6-57A1-46CE-99A2-17C62F57B383}" type="presParOf" srcId="{F647035F-CC50-4602-9551-1E1EFF6AFFD4}" destId="{7E8F670B-293B-48B1-9859-28DB4AA437A2}" srcOrd="0" destOrd="0" presId="urn:microsoft.com/office/officeart/2005/8/layout/vList5"/>
    <dgm:cxn modelId="{72189352-5303-438E-9B79-9BB075169A9C}" type="presParOf" srcId="{7E8F670B-293B-48B1-9859-28DB4AA437A2}" destId="{791CE5B9-5C2F-4635-8132-4D23D1B3E21A}" srcOrd="0" destOrd="0" presId="urn:microsoft.com/office/officeart/2005/8/layout/vList5"/>
    <dgm:cxn modelId="{3AC8BC11-7126-49DF-953C-C2CB106145D4}" type="presParOf" srcId="{F647035F-CC50-4602-9551-1E1EFF6AFFD4}" destId="{940FB5DB-067E-40BE-AED5-97FB45D1FB61}" srcOrd="1" destOrd="0" presId="urn:microsoft.com/office/officeart/2005/8/layout/vList5"/>
    <dgm:cxn modelId="{FF4A84B3-C285-44AD-B0A7-71B05C4E76BA}" type="presParOf" srcId="{F647035F-CC50-4602-9551-1E1EFF6AFFD4}" destId="{AF2CC2FC-2DBC-4C2B-A719-1CF281CB2796}" srcOrd="2" destOrd="0" presId="urn:microsoft.com/office/officeart/2005/8/layout/vList5"/>
    <dgm:cxn modelId="{0255A2B4-0455-4990-9C3E-954FA6C2440B}" type="presParOf" srcId="{AF2CC2FC-2DBC-4C2B-A719-1CF281CB2796}" destId="{F9F8340A-E832-485F-A191-F79252966C7D}" srcOrd="0" destOrd="0" presId="urn:microsoft.com/office/officeart/2005/8/layout/vList5"/>
    <dgm:cxn modelId="{6CD2BFF0-38C1-4080-A000-30CAA58ADB5E}" type="presParOf" srcId="{F647035F-CC50-4602-9551-1E1EFF6AFFD4}" destId="{5745B3E5-CDC3-4266-B0BC-9463F9CE2910}" srcOrd="3" destOrd="0" presId="urn:microsoft.com/office/officeart/2005/8/layout/vList5"/>
    <dgm:cxn modelId="{FEB66E78-56B6-4DC2-BBE6-14018DC39530}" type="presParOf" srcId="{F647035F-CC50-4602-9551-1E1EFF6AFFD4}" destId="{DB130EC4-C240-4A35-9671-9AAA28177B67}" srcOrd="4" destOrd="0" presId="urn:microsoft.com/office/officeart/2005/8/layout/vList5"/>
    <dgm:cxn modelId="{29082300-4AD7-4C58-BBEF-BDD365468CC6}" type="presParOf" srcId="{DB130EC4-C240-4A35-9671-9AAA28177B67}" destId="{8645A811-EE98-49B3-BBF6-1ED0A78618E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88AD5-040C-4786-9A47-8D3F63FEBFE4}">
      <dsp:nvSpPr>
        <dsp:cNvPr id="0" name=""/>
        <dsp:cNvSpPr/>
      </dsp:nvSpPr>
      <dsp:spPr>
        <a:xfrm rot="5400000">
          <a:off x="5101818" y="-1143604"/>
          <a:ext cx="4401183" cy="687285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Sostegno al banco alimentare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Promozione dei prodotti territoriali calabresi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Immissione liquidità con la misura 13 (indennità compensativa), accelerazione pagamenti misure a superficie e strutturali; pagamento Domanda unica  per 137 milioni di Euro (marzo/agosto 2020)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Confronto con il partenariato per l’individuazione dei settori in crisi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Decreto Semplificazione Amministrativa procedure PSR n. 8157 del 04.08.2020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Concertazione con i </a:t>
          </a:r>
          <a:r>
            <a:rPr lang="it-IT" sz="2000" kern="1200" dirty="0" err="1"/>
            <a:t>Gal</a:t>
          </a:r>
          <a:r>
            <a:rPr lang="it-IT" sz="2000" kern="1200" dirty="0"/>
            <a:t> per la condivisione di obiettivi e risorse finanziarie</a:t>
          </a:r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/>
            <a:t>Modificazione del PSR per introdurre la nuova Misura 21 – </a:t>
          </a:r>
          <a:r>
            <a:rPr lang="it-IT" sz="2000" kern="1200" dirty="0" err="1"/>
            <a:t>Covid</a:t>
          </a:r>
          <a:endParaRPr lang="it-IT" sz="2000" kern="1200" dirty="0"/>
        </a:p>
      </dsp:txBody>
      <dsp:txXfrm rot="-5400000">
        <a:off x="3865982" y="307080"/>
        <a:ext cx="6658008" cy="3971487"/>
      </dsp:txXfrm>
    </dsp:sp>
    <dsp:sp modelId="{FD728337-5DBD-4633-8F71-4D4D0B6F7036}">
      <dsp:nvSpPr>
        <dsp:cNvPr id="0" name=""/>
        <dsp:cNvSpPr/>
      </dsp:nvSpPr>
      <dsp:spPr>
        <a:xfrm>
          <a:off x="0" y="2239"/>
          <a:ext cx="3865982" cy="45811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>
              <a:solidFill>
                <a:schemeClr val="tx1"/>
              </a:solidFill>
            </a:rPr>
            <a:t>Elenco delle azioni attivate dall’Assessorato Agricoltura nel corso del </a:t>
          </a:r>
          <a:r>
            <a:rPr lang="it-IT" sz="2800" kern="1200" dirty="0" err="1">
              <a:solidFill>
                <a:schemeClr val="tx1"/>
              </a:solidFill>
            </a:rPr>
            <a:t>lockdown</a:t>
          </a:r>
          <a:r>
            <a:rPr lang="it-IT" sz="2800" kern="1200" dirty="0">
              <a:solidFill>
                <a:schemeClr val="tx1"/>
              </a:solidFill>
            </a:rPr>
            <a:t>:</a:t>
          </a:r>
        </a:p>
      </dsp:txBody>
      <dsp:txXfrm>
        <a:off x="188722" y="190961"/>
        <a:ext cx="3488538" cy="4203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87533-5DA9-425F-9AE3-62D506BE3BC7}">
      <dsp:nvSpPr>
        <dsp:cNvPr id="0" name=""/>
        <dsp:cNvSpPr/>
      </dsp:nvSpPr>
      <dsp:spPr>
        <a:xfrm>
          <a:off x="0" y="3374791"/>
          <a:ext cx="10972800" cy="7383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7 agosto 2020 </a:t>
          </a:r>
        </a:p>
      </dsp:txBody>
      <dsp:txXfrm>
        <a:off x="0" y="3374791"/>
        <a:ext cx="10972800" cy="398693"/>
      </dsp:txXfrm>
    </dsp:sp>
    <dsp:sp modelId="{35F71228-B2C1-42B6-B349-000EA8BC51AD}">
      <dsp:nvSpPr>
        <dsp:cNvPr id="0" name=""/>
        <dsp:cNvSpPr/>
      </dsp:nvSpPr>
      <dsp:spPr>
        <a:xfrm>
          <a:off x="0" y="3758718"/>
          <a:ext cx="10972800" cy="33962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Avvio della procedura scritta per la modifica del PSR – Misura 21 </a:t>
          </a:r>
          <a:r>
            <a:rPr lang="it-IT" sz="2000" kern="1200" dirty="0" err="1"/>
            <a:t>Covid</a:t>
          </a:r>
          <a:r>
            <a:rPr lang="it-IT" sz="2000" kern="1200" dirty="0"/>
            <a:t> conclusa 11 settembre 2020 </a:t>
          </a:r>
        </a:p>
      </dsp:txBody>
      <dsp:txXfrm>
        <a:off x="0" y="3758718"/>
        <a:ext cx="10972800" cy="339628"/>
      </dsp:txXfrm>
    </dsp:sp>
    <dsp:sp modelId="{715C4A2A-098D-4C37-8B26-85AAF3C0E831}">
      <dsp:nvSpPr>
        <dsp:cNvPr id="0" name=""/>
        <dsp:cNvSpPr/>
      </dsp:nvSpPr>
      <dsp:spPr>
        <a:xfrm rot="10800000">
          <a:off x="0" y="2250327"/>
          <a:ext cx="10972800" cy="113553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24 luglio 2020 </a:t>
          </a:r>
        </a:p>
      </dsp:txBody>
      <dsp:txXfrm rot="-10800000">
        <a:off x="0" y="2250327"/>
        <a:ext cx="10972800" cy="398574"/>
      </dsp:txXfrm>
    </dsp:sp>
    <dsp:sp modelId="{B4DE57B1-4FC4-465F-B2ED-516D2285E098}">
      <dsp:nvSpPr>
        <dsp:cNvPr id="0" name=""/>
        <dsp:cNvSpPr/>
      </dsp:nvSpPr>
      <dsp:spPr>
        <a:xfrm>
          <a:off x="0" y="2648901"/>
          <a:ext cx="10972800" cy="33952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Tavolo di concertazione </a:t>
          </a:r>
          <a:r>
            <a:rPr lang="it-IT" sz="2000" kern="1200" dirty="0" err="1"/>
            <a:t>Gal</a:t>
          </a:r>
          <a:endParaRPr lang="it-IT" sz="2000" kern="1200" dirty="0"/>
        </a:p>
      </dsp:txBody>
      <dsp:txXfrm>
        <a:off x="0" y="2648901"/>
        <a:ext cx="10972800" cy="339526"/>
      </dsp:txXfrm>
    </dsp:sp>
    <dsp:sp modelId="{168CFEB2-1B76-4734-867E-F456DA56179C}">
      <dsp:nvSpPr>
        <dsp:cNvPr id="0" name=""/>
        <dsp:cNvSpPr/>
      </dsp:nvSpPr>
      <dsp:spPr>
        <a:xfrm rot="10800000">
          <a:off x="0" y="1125862"/>
          <a:ext cx="10972800" cy="113553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14 aprile 2020 – 21 e 30 aprile 2020 – 5 e 14 maggio 2020 -  24 luglio 2020 </a:t>
          </a:r>
        </a:p>
      </dsp:txBody>
      <dsp:txXfrm rot="-10800000">
        <a:off x="0" y="1125862"/>
        <a:ext cx="10972800" cy="398574"/>
      </dsp:txXfrm>
    </dsp:sp>
    <dsp:sp modelId="{83FA293D-EF9A-44CF-AC37-3EEEFC89FFE8}">
      <dsp:nvSpPr>
        <dsp:cNvPr id="0" name=""/>
        <dsp:cNvSpPr/>
      </dsp:nvSpPr>
      <dsp:spPr>
        <a:xfrm>
          <a:off x="0" y="1524437"/>
          <a:ext cx="10972800" cy="33952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Incontrate le Organizzazioni Professionali e la Federazione degli Agronomi</a:t>
          </a:r>
        </a:p>
      </dsp:txBody>
      <dsp:txXfrm>
        <a:off x="0" y="1524437"/>
        <a:ext cx="10972800" cy="339526"/>
      </dsp:txXfrm>
    </dsp:sp>
    <dsp:sp modelId="{5DEAF951-6679-4827-8B68-DF771C03C031}">
      <dsp:nvSpPr>
        <dsp:cNvPr id="0" name=""/>
        <dsp:cNvSpPr/>
      </dsp:nvSpPr>
      <dsp:spPr>
        <a:xfrm rot="10800000">
          <a:off x="0" y="1398"/>
          <a:ext cx="10972800" cy="1135539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/>
            <a:t>Il confronto avviato dal Dipartimento Agricoltura con le parti sociali ed i servizi della </a:t>
          </a:r>
          <a:r>
            <a:rPr lang="it-IT" sz="2800" kern="1200" dirty="0" smtClean="0"/>
            <a:t>Commissione</a:t>
          </a:r>
          <a:endParaRPr lang="it-IT" sz="1400" kern="1200" dirty="0"/>
        </a:p>
      </dsp:txBody>
      <dsp:txXfrm rot="10800000">
        <a:off x="0" y="1398"/>
        <a:ext cx="10972800" cy="737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35013-14E1-4C8D-BCFE-E5D9246FFC80}">
      <dsp:nvSpPr>
        <dsp:cNvPr id="0" name=""/>
        <dsp:cNvSpPr/>
      </dsp:nvSpPr>
      <dsp:spPr>
        <a:xfrm>
          <a:off x="0" y="1481447"/>
          <a:ext cx="11649693" cy="1975262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AC3C5-28C0-4E46-85E2-A0181790855C}">
      <dsp:nvSpPr>
        <dsp:cNvPr id="0" name=""/>
        <dsp:cNvSpPr/>
      </dsp:nvSpPr>
      <dsp:spPr>
        <a:xfrm>
          <a:off x="180100" y="49149"/>
          <a:ext cx="3272070" cy="1778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B0F0"/>
              </a:solidFill>
            </a:rPr>
            <a:t>Titolo Misura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«Sostegno temporaneo eccezionale a favore di agricoltori e PMI particolarmente colpiti dalla crisi di COVID-19»</a:t>
          </a:r>
          <a:endParaRPr lang="it-IT" sz="2000" kern="1200" dirty="0"/>
        </a:p>
      </dsp:txBody>
      <dsp:txXfrm>
        <a:off x="180100" y="49149"/>
        <a:ext cx="3272070" cy="1778664"/>
      </dsp:txXfrm>
    </dsp:sp>
    <dsp:sp modelId="{4A24DCA8-2928-4222-89DC-D702979C7A57}">
      <dsp:nvSpPr>
        <dsp:cNvPr id="0" name=""/>
        <dsp:cNvSpPr/>
      </dsp:nvSpPr>
      <dsp:spPr>
        <a:xfrm>
          <a:off x="1391046" y="2173021"/>
          <a:ext cx="493815" cy="4938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ADFE7-7A85-4A38-8BFA-A79F554F4952}">
      <dsp:nvSpPr>
        <dsp:cNvPr id="0" name=""/>
        <dsp:cNvSpPr/>
      </dsp:nvSpPr>
      <dsp:spPr>
        <a:xfrm>
          <a:off x="3340799" y="2878540"/>
          <a:ext cx="2603027" cy="1782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8FC766"/>
              </a:solidFill>
            </a:rPr>
            <a:t>Base normativa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Art. 39 ter del Regolamento UE 1305/2013 introdotto con Regolamento UE n. 872/2020</a:t>
          </a:r>
          <a:endParaRPr lang="it-IT" sz="2000" kern="1200" dirty="0"/>
        </a:p>
      </dsp:txBody>
      <dsp:txXfrm>
        <a:off x="3340799" y="2878540"/>
        <a:ext cx="2603027" cy="1782911"/>
      </dsp:txXfrm>
    </dsp:sp>
    <dsp:sp modelId="{10D5FD68-8175-4C01-A164-11353B5A3F2B}">
      <dsp:nvSpPr>
        <dsp:cNvPr id="0" name=""/>
        <dsp:cNvSpPr/>
      </dsp:nvSpPr>
      <dsp:spPr>
        <a:xfrm>
          <a:off x="4395405" y="2270258"/>
          <a:ext cx="493815" cy="493815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EDC36-A720-4262-9DDA-26CB35720933}">
      <dsp:nvSpPr>
        <dsp:cNvPr id="0" name=""/>
        <dsp:cNvSpPr/>
      </dsp:nvSpPr>
      <dsp:spPr>
        <a:xfrm>
          <a:off x="6010636" y="0"/>
          <a:ext cx="4472167" cy="1975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accent6"/>
              </a:solidFill>
            </a:rPr>
            <a:t>Obiettivi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Compensare le perdite subite dagli agricoltori e dalle PMI di trasformazione, relativamente ai settori regionali in crisi, garantire liquidità e favorire la continuazione dell'attività economica</a:t>
          </a:r>
          <a:endParaRPr lang="it-IT" sz="2000" kern="1200" dirty="0"/>
        </a:p>
      </dsp:txBody>
      <dsp:txXfrm>
        <a:off x="6010636" y="0"/>
        <a:ext cx="4472167" cy="1975262"/>
      </dsp:txXfrm>
    </dsp:sp>
    <dsp:sp modelId="{13A06866-A210-46C8-A463-176859594BCF}">
      <dsp:nvSpPr>
        <dsp:cNvPr id="0" name=""/>
        <dsp:cNvSpPr/>
      </dsp:nvSpPr>
      <dsp:spPr>
        <a:xfrm>
          <a:off x="7999812" y="2222170"/>
          <a:ext cx="493815" cy="493815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D5E8B-B481-41D7-B169-FF0AC5108EF4}">
      <dsp:nvSpPr>
        <dsp:cNvPr id="0" name=""/>
        <dsp:cNvSpPr/>
      </dsp:nvSpPr>
      <dsp:spPr>
        <a:xfrm>
          <a:off x="2313295" y="2027"/>
          <a:ext cx="6562725" cy="8864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La misura non può avere una dotazione superiore al 2% del Programma di Sviluppo Rurale</a:t>
          </a:r>
          <a:endParaRPr lang="it-IT" sz="2000" b="1" kern="1200" dirty="0"/>
        </a:p>
      </dsp:txBody>
      <dsp:txXfrm>
        <a:off x="2356568" y="45300"/>
        <a:ext cx="6476179" cy="799898"/>
      </dsp:txXfrm>
    </dsp:sp>
    <dsp:sp modelId="{80DD1667-BC5C-46FE-AA5F-35C578AEEBB8}">
      <dsp:nvSpPr>
        <dsp:cNvPr id="0" name=""/>
        <dsp:cNvSpPr/>
      </dsp:nvSpPr>
      <dsp:spPr>
        <a:xfrm>
          <a:off x="2313295" y="932794"/>
          <a:ext cx="6566406" cy="886444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Il premio agli agricoltori non può essere maggiore di euro 7.000, graduabili</a:t>
          </a:r>
          <a:endParaRPr lang="it-IT" sz="2000" b="1" kern="1200" dirty="0"/>
        </a:p>
      </dsp:txBody>
      <dsp:txXfrm>
        <a:off x="2356568" y="976067"/>
        <a:ext cx="6479860" cy="799898"/>
      </dsp:txXfrm>
    </dsp:sp>
    <dsp:sp modelId="{18791DE4-1686-40A2-9F83-5F183178E840}">
      <dsp:nvSpPr>
        <dsp:cNvPr id="0" name=""/>
        <dsp:cNvSpPr/>
      </dsp:nvSpPr>
      <dsp:spPr>
        <a:xfrm>
          <a:off x="2313295" y="1863561"/>
          <a:ext cx="6567701" cy="886444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Il premio alle PMI non può essere maggiore di euro 50.000, graduabili</a:t>
          </a:r>
          <a:endParaRPr lang="it-IT" sz="2000" b="1" kern="1200" dirty="0"/>
        </a:p>
      </dsp:txBody>
      <dsp:txXfrm>
        <a:off x="2356568" y="1906834"/>
        <a:ext cx="6481155" cy="799898"/>
      </dsp:txXfrm>
    </dsp:sp>
    <dsp:sp modelId="{AE290BC6-F948-4848-94F1-FAFE323AB93A}">
      <dsp:nvSpPr>
        <dsp:cNvPr id="0" name=""/>
        <dsp:cNvSpPr/>
      </dsp:nvSpPr>
      <dsp:spPr>
        <a:xfrm>
          <a:off x="2313295" y="2794328"/>
          <a:ext cx="6574294" cy="886444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L’entità delle soglie di premio dovrà essere oggettivamente giustificata nella scheda di Misura da sottoporre all’approvazione dei Servizi della Commissione</a:t>
          </a:r>
          <a:endParaRPr lang="it-IT" sz="2000" b="1" kern="1200" dirty="0"/>
        </a:p>
      </dsp:txBody>
      <dsp:txXfrm>
        <a:off x="2356568" y="2837601"/>
        <a:ext cx="6487748" cy="799898"/>
      </dsp:txXfrm>
    </dsp:sp>
    <dsp:sp modelId="{D6456F33-E60F-45B0-A3EF-BA92263855D4}">
      <dsp:nvSpPr>
        <dsp:cNvPr id="0" name=""/>
        <dsp:cNvSpPr/>
      </dsp:nvSpPr>
      <dsp:spPr>
        <a:xfrm>
          <a:off x="2313376" y="3725094"/>
          <a:ext cx="6609445" cy="886444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Il premio non potrà sovracompensare le eventuali perdite subite</a:t>
          </a:r>
          <a:endParaRPr lang="it-IT" sz="2000" kern="1200" dirty="0"/>
        </a:p>
      </dsp:txBody>
      <dsp:txXfrm>
        <a:off x="2356649" y="3768367"/>
        <a:ext cx="6522899" cy="7998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28860-3E72-44AB-BF54-DF4A74280036}">
      <dsp:nvSpPr>
        <dsp:cNvPr id="0" name=""/>
        <dsp:cNvSpPr/>
      </dsp:nvSpPr>
      <dsp:spPr>
        <a:xfrm>
          <a:off x="9875" y="591134"/>
          <a:ext cx="2951653" cy="3431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/>
            <a:t>Il bando prevede la presentazione di 1 unico allegato alla Domanda di sostegno (unica eccezione per un ulteriore allegato a dimostrazione dell’operatività di agriturismi e fattorie didattiche e sociali)</a:t>
          </a:r>
        </a:p>
      </dsp:txBody>
      <dsp:txXfrm>
        <a:off x="96326" y="677585"/>
        <a:ext cx="2778751" cy="3258395"/>
      </dsp:txXfrm>
    </dsp:sp>
    <dsp:sp modelId="{1BCA448A-CDF7-4CD7-88EE-7238325418D3}">
      <dsp:nvSpPr>
        <dsp:cNvPr id="0" name=""/>
        <dsp:cNvSpPr/>
      </dsp:nvSpPr>
      <dsp:spPr>
        <a:xfrm>
          <a:off x="3256694" y="1940778"/>
          <a:ext cx="625750" cy="732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100" kern="1200"/>
        </a:p>
      </dsp:txBody>
      <dsp:txXfrm>
        <a:off x="3256694" y="2087180"/>
        <a:ext cx="438025" cy="439206"/>
      </dsp:txXfrm>
    </dsp:sp>
    <dsp:sp modelId="{53FBE688-398E-42A5-8141-19757F3AD115}">
      <dsp:nvSpPr>
        <dsp:cNvPr id="0" name=""/>
        <dsp:cNvSpPr/>
      </dsp:nvSpPr>
      <dsp:spPr>
        <a:xfrm>
          <a:off x="4142191" y="591134"/>
          <a:ext cx="2951653" cy="3431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/>
            <a:t>L’istruttoria delle domande sarà effettuata attraverso la consultazione di banche dati pubbliche a beneficio dell’oggettività del giudizio</a:t>
          </a:r>
        </a:p>
      </dsp:txBody>
      <dsp:txXfrm>
        <a:off x="4228642" y="677585"/>
        <a:ext cx="2778751" cy="3258395"/>
      </dsp:txXfrm>
    </dsp:sp>
    <dsp:sp modelId="{0AE54886-E1EF-490C-947A-B60D98D02931}">
      <dsp:nvSpPr>
        <dsp:cNvPr id="0" name=""/>
        <dsp:cNvSpPr/>
      </dsp:nvSpPr>
      <dsp:spPr>
        <a:xfrm>
          <a:off x="7389010" y="1940778"/>
          <a:ext cx="625750" cy="732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100" kern="1200"/>
        </a:p>
      </dsp:txBody>
      <dsp:txXfrm>
        <a:off x="7389010" y="2087180"/>
        <a:ext cx="438025" cy="439206"/>
      </dsp:txXfrm>
    </dsp:sp>
    <dsp:sp modelId="{C513EAAE-0CFB-4121-B721-C04886E25C0D}">
      <dsp:nvSpPr>
        <dsp:cNvPr id="0" name=""/>
        <dsp:cNvSpPr/>
      </dsp:nvSpPr>
      <dsp:spPr>
        <a:xfrm>
          <a:off x="8274506" y="591134"/>
          <a:ext cx="2951653" cy="34312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/>
            <a:t>Non sono previsti criteri di selezione ma unicamente tagli lineari in caso in cui l’importo delle richieste sia superiore alla </a:t>
          </a:r>
          <a:r>
            <a:rPr lang="it-IT" sz="2200" kern="1200" dirty="0" smtClean="0"/>
            <a:t> disponibilità </a:t>
          </a:r>
          <a:r>
            <a:rPr lang="it-IT" sz="2200" kern="1200" dirty="0"/>
            <a:t>finanziaria </a:t>
          </a:r>
          <a:r>
            <a:rPr lang="it-IT" sz="2200" kern="1200" dirty="0" smtClean="0"/>
            <a:t> della </a:t>
          </a:r>
          <a:r>
            <a:rPr lang="it-IT" sz="2200" kern="1200" dirty="0"/>
            <a:t>misura</a:t>
          </a:r>
        </a:p>
      </dsp:txBody>
      <dsp:txXfrm>
        <a:off x="8360957" y="677585"/>
        <a:ext cx="2778751" cy="32583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7B31D-63EC-415C-8A12-05D44F5834CC}">
      <dsp:nvSpPr>
        <dsp:cNvPr id="0" name=""/>
        <dsp:cNvSpPr/>
      </dsp:nvSpPr>
      <dsp:spPr>
        <a:xfrm>
          <a:off x="1241" y="814248"/>
          <a:ext cx="2066744" cy="3964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Calabria è:</a:t>
          </a:r>
          <a:endParaRPr lang="it-IT" sz="2400" kern="1200" dirty="0"/>
        </a:p>
      </dsp:txBody>
      <dsp:txXfrm>
        <a:off x="61774" y="874781"/>
        <a:ext cx="1945678" cy="3843708"/>
      </dsp:txXfrm>
    </dsp:sp>
    <dsp:sp modelId="{DAEA522C-FE87-486D-B369-EB9690DF7CCC}">
      <dsp:nvSpPr>
        <dsp:cNvPr id="0" name=""/>
        <dsp:cNvSpPr/>
      </dsp:nvSpPr>
      <dsp:spPr>
        <a:xfrm rot="20712736">
          <a:off x="2277551" y="2149310"/>
          <a:ext cx="476814" cy="5125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2279920" y="2270075"/>
        <a:ext cx="333770" cy="307532"/>
      </dsp:txXfrm>
    </dsp:sp>
    <dsp:sp modelId="{A43F0E78-B1BB-477A-89AC-41BE918C30DE}">
      <dsp:nvSpPr>
        <dsp:cNvPr id="0" name=""/>
        <dsp:cNvSpPr/>
      </dsp:nvSpPr>
      <dsp:spPr>
        <a:xfrm>
          <a:off x="2937836" y="0"/>
          <a:ext cx="2222390" cy="40017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</a:rPr>
            <a:t>L’unica</a:t>
          </a:r>
          <a:r>
            <a:rPr lang="it-IT" sz="2400" kern="1200" dirty="0" smtClean="0"/>
            <a:t>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ad avere concesso agli agricoltori un premio massimo, non scaglionato, di euro 7.000 </a:t>
          </a:r>
          <a:endParaRPr lang="it-IT" sz="2400" kern="1200" dirty="0"/>
        </a:p>
      </dsp:txBody>
      <dsp:txXfrm>
        <a:off x="3002928" y="65092"/>
        <a:ext cx="2092206" cy="3871582"/>
      </dsp:txXfrm>
    </dsp:sp>
    <dsp:sp modelId="{7C6E0EB8-3AD6-4B69-8D1B-10C388C3EC68}">
      <dsp:nvSpPr>
        <dsp:cNvPr id="0" name=""/>
        <dsp:cNvSpPr/>
      </dsp:nvSpPr>
      <dsp:spPr>
        <a:xfrm rot="224903">
          <a:off x="5330006" y="1840372"/>
          <a:ext cx="361523" cy="5125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5330122" y="1939337"/>
        <a:ext cx="253066" cy="307532"/>
      </dsp:txXfrm>
    </dsp:sp>
    <dsp:sp modelId="{DB51BCF9-BCFE-47D7-AB58-8D2B16ABB606}">
      <dsp:nvSpPr>
        <dsp:cNvPr id="0" name=""/>
        <dsp:cNvSpPr/>
      </dsp:nvSpPr>
      <dsp:spPr>
        <a:xfrm>
          <a:off x="5840889" y="174472"/>
          <a:ext cx="2387585" cy="40440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</a:rPr>
            <a:t>La seconda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solidFill>
                <a:schemeClr val="tx1"/>
              </a:solidFill>
            </a:rPr>
            <a:t> </a:t>
          </a:r>
          <a:r>
            <a:rPr lang="it-IT" sz="2400" kern="1200" dirty="0" smtClean="0"/>
            <a:t>in termini di stanziamento </a:t>
          </a:r>
          <a:r>
            <a:rPr lang="it-IT" sz="2400" kern="1200" dirty="0" smtClean="0"/>
            <a:t>finanziario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1"/>
              </a:solidFill>
            </a:rPr>
            <a:t>Veneto 23Meuro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2% </a:t>
          </a:r>
          <a:r>
            <a:rPr lang="it-IT" sz="1600" b="0" kern="1200" dirty="0" smtClean="0">
              <a:solidFill>
                <a:schemeClr val="tx1"/>
              </a:solidFill>
            </a:rPr>
            <a:t>dotazione finanziaria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tx1"/>
              </a:solidFill>
            </a:rPr>
            <a:t>1.169.025.974,03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tx1"/>
              </a:solidFill>
            </a:rPr>
            <a:t>Calabria 21Meuro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tx1"/>
              </a:solidFill>
            </a:rPr>
            <a:t>2% </a:t>
          </a:r>
          <a:r>
            <a:rPr lang="it-IT" sz="1600" b="0" kern="1200" dirty="0" smtClean="0">
              <a:solidFill>
                <a:schemeClr val="tx1"/>
              </a:solidFill>
            </a:rPr>
            <a:t>dotazione finanziaria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0" kern="1200" dirty="0" smtClean="0">
              <a:solidFill>
                <a:schemeClr val="tx1"/>
              </a:solidFill>
            </a:rPr>
            <a:t>1.089.310.743,80</a:t>
          </a:r>
          <a:r>
            <a:rPr lang="it-IT" sz="1800" b="1" kern="1200" dirty="0" smtClean="0">
              <a:solidFill>
                <a:schemeClr val="tx1"/>
              </a:solidFill>
            </a:rPr>
            <a:t> </a:t>
          </a:r>
          <a:r>
            <a:rPr lang="it-IT" sz="2000" b="1" kern="1200" dirty="0" smtClean="0">
              <a:solidFill>
                <a:schemeClr val="tx1"/>
              </a:solidFill>
            </a:rPr>
            <a:t> </a:t>
          </a:r>
          <a:endParaRPr lang="it-IT" sz="2000" b="1" kern="1200" dirty="0">
            <a:solidFill>
              <a:schemeClr val="tx1"/>
            </a:solidFill>
          </a:endParaRPr>
        </a:p>
      </dsp:txBody>
      <dsp:txXfrm>
        <a:off x="5910819" y="244402"/>
        <a:ext cx="2247725" cy="3904170"/>
      </dsp:txXfrm>
    </dsp:sp>
    <dsp:sp modelId="{77A39256-643F-4B8B-A9A5-2B8260C9836C}">
      <dsp:nvSpPr>
        <dsp:cNvPr id="0" name=""/>
        <dsp:cNvSpPr/>
      </dsp:nvSpPr>
      <dsp:spPr>
        <a:xfrm rot="21369492">
          <a:off x="8391652" y="1837418"/>
          <a:ext cx="347545" cy="5125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8391769" y="1943421"/>
        <a:ext cx="243282" cy="307532"/>
      </dsp:txXfrm>
    </dsp:sp>
    <dsp:sp modelId="{52325808-450A-4DD8-9C6F-0148430F5BF6}">
      <dsp:nvSpPr>
        <dsp:cNvPr id="0" name=""/>
        <dsp:cNvSpPr/>
      </dsp:nvSpPr>
      <dsp:spPr>
        <a:xfrm>
          <a:off x="8882747" y="0"/>
          <a:ext cx="2680401" cy="396477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</a:rPr>
            <a:t>La sesta Regione</a:t>
          </a:r>
          <a:r>
            <a:rPr lang="it-IT" sz="2400" kern="1200" dirty="0" smtClean="0"/>
            <a:t>, per tempistica, ad avere pubblicato il bando per l’attuazione della Misura </a:t>
          </a:r>
          <a:r>
            <a:rPr lang="it-IT" sz="2400" kern="1200" dirty="0" err="1" smtClean="0"/>
            <a:t>Covid</a:t>
          </a:r>
          <a:r>
            <a:rPr lang="it-IT" sz="2400" kern="1200" dirty="0" smtClean="0"/>
            <a:t>.</a:t>
          </a:r>
          <a:endParaRPr lang="it-IT" sz="2400" kern="1200" dirty="0"/>
        </a:p>
      </dsp:txBody>
      <dsp:txXfrm>
        <a:off x="8961253" y="78506"/>
        <a:ext cx="2523389" cy="38077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CE5B9-5C2F-4635-8132-4D23D1B3E21A}">
      <dsp:nvSpPr>
        <dsp:cNvPr id="0" name=""/>
        <dsp:cNvSpPr/>
      </dsp:nvSpPr>
      <dsp:spPr>
        <a:xfrm>
          <a:off x="1504017" y="2441"/>
          <a:ext cx="7854238" cy="16111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>
              <a:hlinkClick xmlns:r="http://schemas.openxmlformats.org/officeDocument/2006/relationships" r:id="rId1"/>
            </a:rPr>
            <a:t>infopsrmisuracovid@regione.calabria.it</a:t>
          </a:r>
          <a:endParaRPr lang="it-IT" sz="2800" kern="1200" dirty="0" smtClean="0"/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casella di posta elettronica dedicata esclusivamente alla Misura 21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 dirty="0"/>
        </a:p>
      </dsp:txBody>
      <dsp:txXfrm>
        <a:off x="1582668" y="81092"/>
        <a:ext cx="7696936" cy="1453868"/>
      </dsp:txXfrm>
    </dsp:sp>
    <dsp:sp modelId="{F9F8340A-E832-485F-A191-F79252966C7D}">
      <dsp:nvSpPr>
        <dsp:cNvPr id="0" name=""/>
        <dsp:cNvSpPr/>
      </dsp:nvSpPr>
      <dsp:spPr>
        <a:xfrm>
          <a:off x="1504017" y="1694170"/>
          <a:ext cx="7870117" cy="16111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600" kern="1200" dirty="0" smtClean="0"/>
            <a:t>Dott. Francesco </a:t>
          </a:r>
          <a:r>
            <a:rPr lang="it-IT" sz="2600" kern="1200" dirty="0" err="1" smtClean="0"/>
            <a:t>Chiellino</a:t>
          </a:r>
          <a:endParaRPr lang="it-IT" sz="2600" kern="120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600" kern="1200" dirty="0" smtClean="0"/>
            <a:t>Responsabile del procedimento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600" kern="1200" dirty="0" smtClean="0"/>
            <a:t>f.chiellino@regione.calabria.it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kern="1200" dirty="0"/>
        </a:p>
      </dsp:txBody>
      <dsp:txXfrm>
        <a:off x="1582668" y="1772821"/>
        <a:ext cx="7712815" cy="1453868"/>
      </dsp:txXfrm>
    </dsp:sp>
    <dsp:sp modelId="{8645A811-EE98-49B3-BBF6-1ED0A78618E9}">
      <dsp:nvSpPr>
        <dsp:cNvPr id="0" name=""/>
        <dsp:cNvSpPr/>
      </dsp:nvSpPr>
      <dsp:spPr>
        <a:xfrm>
          <a:off x="1504017" y="3385899"/>
          <a:ext cx="7964764" cy="16111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Contatti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Tel. 0961/853127-858525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PEC: </a:t>
          </a:r>
          <a:r>
            <a:rPr lang="en-US" sz="2400" b="1" u="sng" kern="1200" dirty="0" smtClean="0"/>
            <a:t>dipartimento.agricoltura@pec.regione.calabria.it</a:t>
          </a:r>
          <a:endParaRPr lang="it-IT" sz="2400" kern="1200" dirty="0"/>
        </a:p>
      </dsp:txBody>
      <dsp:txXfrm>
        <a:off x="1582668" y="3464550"/>
        <a:ext cx="7807462" cy="1453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8328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8328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4AC6283B-3443-415A-A01E-E47AA703E98C}" type="datetimeFigureOut">
              <a:rPr lang="it-IT" smtClean="0"/>
              <a:pPr/>
              <a:t>14/09/2020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316" y="4777245"/>
            <a:ext cx="5487370" cy="3908363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72393" cy="498328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3991" y="9428310"/>
            <a:ext cx="2972392" cy="498328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A41DC257-4D70-47EE-B07D-C6C979D19E1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16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3695-D0DE-4E90-95EB-F0284F5F0042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91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146C-012E-450D-BB19-66859932A3B2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1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A810-8999-47B7-981B-433C0F5E94F2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92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4479-0B90-4332-99CB-7D72C256AE2B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27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97AD-22CA-47A0-98D3-EF7BA87FF2BD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38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FA62-C081-4DB9-9029-8468375718DA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71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73D05-0689-4E0A-BD0A-2987E9AB6F86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37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7AE1-EFE3-41B4-B0CC-2E4A69A54F46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1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5189-F289-4201-925C-99806002617E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60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BAB5-1291-4CF5-8BEB-E214E3834FDA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72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8A5C-7683-4B5B-967B-B49893CBB711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66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552F1-1294-4C2F-B5B2-D195782252A1}" type="datetime1">
              <a:rPr lang="it-IT" smtClean="0"/>
              <a:pPr/>
              <a:t>14/09/2020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3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15\Desktop\Regione - lavori\Immagine iniziale sfond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5308" y="-929437"/>
            <a:ext cx="12797308" cy="918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6E2F6A0F-8D7E-4680-97EB-A9CA80273D49}"/>
              </a:ext>
            </a:extLst>
          </p:cNvPr>
          <p:cNvSpPr txBox="1"/>
          <p:nvPr/>
        </p:nvSpPr>
        <p:spPr>
          <a:xfrm>
            <a:off x="4736661" y="5269691"/>
            <a:ext cx="70634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Misura 21 </a:t>
            </a:r>
          </a:p>
          <a:p>
            <a:pPr algn="ctr"/>
            <a:r>
              <a:rPr lang="it-IT" sz="2400" b="1" i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Sostegno temporaneo eccezionale a favore di agricoltori e PMI colpiti dalla crisi COVID-19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7DF97B7-6F64-4559-97A6-7D42BDDD4F62}"/>
              </a:ext>
            </a:extLst>
          </p:cNvPr>
          <p:cNvSpPr txBox="1"/>
          <p:nvPr/>
        </p:nvSpPr>
        <p:spPr>
          <a:xfrm>
            <a:off x="6070408" y="4157963"/>
            <a:ext cx="4336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400" b="1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CONFERENZA STAMPA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Cittadella Regionale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14 settembre 2020</a:t>
            </a:r>
          </a:p>
        </p:txBody>
      </p:sp>
    </p:spTree>
    <p:extLst>
      <p:ext uri="{BB962C8B-B14F-4D97-AF65-F5344CB8AC3E}">
        <p14:creationId xmlns:p14="http://schemas.microsoft.com/office/powerpoint/2010/main" val="839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48609"/>
            <a:ext cx="10972800" cy="462285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46B4FF5-D6ED-425B-B300-484B9D51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0792" y="6400799"/>
            <a:ext cx="2844800" cy="365125"/>
          </a:xfrm>
        </p:spPr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 b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10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xmlns="" id="{30E64790-B681-420C-A52D-A47BE362E0FC}"/>
              </a:ext>
            </a:extLst>
          </p:cNvPr>
          <p:cNvCxnSpPr>
            <a:cxnSpLocks/>
          </p:cNvCxnSpPr>
          <p:nvPr/>
        </p:nvCxnSpPr>
        <p:spPr>
          <a:xfrm flipV="1">
            <a:off x="669247" y="3860429"/>
            <a:ext cx="11202296" cy="39216"/>
          </a:xfrm>
          <a:prstGeom prst="straightConnector1">
            <a:avLst/>
          </a:prstGeom>
          <a:ln w="57150" cmpd="sng">
            <a:solidFill>
              <a:schemeClr val="accent5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20AAD4B-2CF7-4195-8A6F-B72B9022A33A}"/>
              </a:ext>
            </a:extLst>
          </p:cNvPr>
          <p:cNvSpPr txBox="1"/>
          <p:nvPr/>
        </p:nvSpPr>
        <p:spPr>
          <a:xfrm>
            <a:off x="572158" y="2674948"/>
            <a:ext cx="1703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Pubblicazione del bando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CEF96438-13C8-4CEF-AC1F-4BCC1AB5DCB5}"/>
              </a:ext>
            </a:extLst>
          </p:cNvPr>
          <p:cNvSpPr txBox="1"/>
          <p:nvPr/>
        </p:nvSpPr>
        <p:spPr>
          <a:xfrm>
            <a:off x="2443337" y="2476032"/>
            <a:ext cx="18180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Termine per la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presentazione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 delle domande di sostegno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E649F08C-BAD9-4DB1-82DB-3D6FF2D7A8CB}"/>
              </a:ext>
            </a:extLst>
          </p:cNvPr>
          <p:cNvSpPr txBox="1"/>
          <p:nvPr/>
        </p:nvSpPr>
        <p:spPr>
          <a:xfrm>
            <a:off x="4745700" y="2505079"/>
            <a:ext cx="1602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Termine ultimo selezione beneficiari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F2919971-A8AE-40CE-9D9B-9851E577854F}"/>
              </a:ext>
            </a:extLst>
          </p:cNvPr>
          <p:cNvSpPr txBox="1"/>
          <p:nvPr/>
        </p:nvSpPr>
        <p:spPr>
          <a:xfrm rot="-2100000">
            <a:off x="522440" y="4268720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15/09/2020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66092D33-C390-48F1-AB94-E10C87F3C076}"/>
              </a:ext>
            </a:extLst>
          </p:cNvPr>
          <p:cNvSpPr txBox="1"/>
          <p:nvPr/>
        </p:nvSpPr>
        <p:spPr>
          <a:xfrm rot="-2100000">
            <a:off x="2381742" y="4268721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01/10/2020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11F25005-D43C-49D7-8C38-EAB7F9203207}"/>
              </a:ext>
            </a:extLst>
          </p:cNvPr>
          <p:cNvSpPr txBox="1"/>
          <p:nvPr/>
        </p:nvSpPr>
        <p:spPr>
          <a:xfrm rot="-2100000">
            <a:off x="4599590" y="4293501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20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/11/2020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id="{7908523E-1250-4D46-877A-508CDC24B357}"/>
              </a:ext>
            </a:extLst>
          </p:cNvPr>
          <p:cNvSpPr txBox="1"/>
          <p:nvPr/>
        </p:nvSpPr>
        <p:spPr>
          <a:xfrm>
            <a:off x="6571660" y="2474302"/>
            <a:ext cx="18180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Termine per la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presentazione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 delle domande di pagamento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2C8C71CE-F18E-4D60-A12C-F3A43F682334}"/>
              </a:ext>
            </a:extLst>
          </p:cNvPr>
          <p:cNvSpPr txBox="1"/>
          <p:nvPr/>
        </p:nvSpPr>
        <p:spPr>
          <a:xfrm>
            <a:off x="10295540" y="2615188"/>
            <a:ext cx="1602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Erogazione del premio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EAECB463-739E-4A6B-8745-E7A5F5DEF2DC}"/>
              </a:ext>
            </a:extLst>
          </p:cNvPr>
          <p:cNvSpPr txBox="1"/>
          <p:nvPr/>
        </p:nvSpPr>
        <p:spPr>
          <a:xfrm rot="-2100000">
            <a:off x="6605433" y="4314299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01/03/2021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A72E820D-910F-4CF6-B115-E87CDD7D742C}"/>
              </a:ext>
            </a:extLst>
          </p:cNvPr>
          <p:cNvSpPr txBox="1"/>
          <p:nvPr/>
        </p:nvSpPr>
        <p:spPr>
          <a:xfrm rot="-2100000">
            <a:off x="9971481" y="4243674"/>
            <a:ext cx="1721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Entro 30/06/2021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7908523E-1250-4D46-877A-508CDC24B357}"/>
              </a:ext>
            </a:extLst>
          </p:cNvPr>
          <p:cNvSpPr txBox="1"/>
          <p:nvPr/>
        </p:nvSpPr>
        <p:spPr>
          <a:xfrm>
            <a:off x="8477498" y="2892187"/>
            <a:ext cx="1818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Prime erogazioni 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AECB463-739E-4A6B-8745-E7A5F5DEF2DC}"/>
              </a:ext>
            </a:extLst>
          </p:cNvPr>
          <p:cNvSpPr txBox="1"/>
          <p:nvPr/>
        </p:nvSpPr>
        <p:spPr>
          <a:xfrm rot="-2100000">
            <a:off x="8270257" y="4359875"/>
            <a:ext cx="172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Dicembre 2020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9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="" xmlns:a16="http://schemas.microsoft.com/office/drawing/2014/main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08660" y="38956"/>
            <a:ext cx="109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Calabria rispetto alle altre Regioni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554015"/>
              </p:ext>
            </p:extLst>
          </p:nvPr>
        </p:nvGraphicFramePr>
        <p:xfrm>
          <a:off x="166255" y="676899"/>
          <a:ext cx="11839698" cy="559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24869E8B-52FC-4299-A868-B6147C42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11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256309" y="5047020"/>
            <a:ext cx="8526483" cy="120032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96,50%</a:t>
            </a:r>
            <a:r>
              <a:rPr lang="it-IT" sz="2400" dirty="0"/>
              <a:t> </a:t>
            </a:r>
            <a:r>
              <a:rPr lang="it-IT" sz="2400" dirty="0" smtClean="0"/>
              <a:t> totale impegni PSR pari a </a:t>
            </a:r>
            <a:r>
              <a:rPr lang="it-IT" sz="2400" b="1" dirty="0" smtClean="0"/>
              <a:t>1.051</a:t>
            </a:r>
            <a:r>
              <a:rPr lang="it-IT" sz="2400" dirty="0" smtClean="0"/>
              <a:t> </a:t>
            </a:r>
            <a:r>
              <a:rPr lang="it-IT" sz="2400" dirty="0" err="1" smtClean="0"/>
              <a:t>Mld</a:t>
            </a:r>
            <a:endParaRPr lang="it-IT" sz="2400" dirty="0" smtClean="0"/>
          </a:p>
          <a:p>
            <a:pPr algn="ctr"/>
            <a:r>
              <a:rPr lang="it-IT" sz="2400" b="1" dirty="0" smtClean="0"/>
              <a:t>57,58% </a:t>
            </a:r>
            <a:r>
              <a:rPr lang="it-IT" sz="2400" dirty="0" smtClean="0"/>
              <a:t>totale </a:t>
            </a:r>
            <a:r>
              <a:rPr lang="it-IT" sz="2400" dirty="0"/>
              <a:t>spesa </a:t>
            </a:r>
            <a:r>
              <a:rPr lang="it-IT" sz="2400" dirty="0" smtClean="0"/>
              <a:t>PSR pari a </a:t>
            </a:r>
            <a:r>
              <a:rPr lang="it-IT" sz="2400" b="1" dirty="0" smtClean="0"/>
              <a:t>627,28 </a:t>
            </a:r>
            <a:r>
              <a:rPr lang="it-IT" sz="2400" dirty="0" err="1" smtClean="0"/>
              <a:t>Meuro</a:t>
            </a:r>
            <a:endParaRPr lang="it-IT" sz="2400" dirty="0" smtClean="0"/>
          </a:p>
          <a:p>
            <a:pPr algn="ctr"/>
            <a:r>
              <a:rPr lang="it-IT" sz="2400" dirty="0" smtClean="0"/>
              <a:t>In termini di avanzamento finanziario la Calabria è sesta in Italia</a:t>
            </a:r>
            <a:r>
              <a:rPr lang="it-IT" sz="2400" dirty="0" smtClean="0"/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38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-12357"/>
            <a:ext cx="10972800" cy="684586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it-IT" sz="3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 hanno fatto le altre Regioni?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xmlns="" id="{24B5B2BA-C3F3-4FF3-A59E-8C46D708A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686399"/>
              </p:ext>
            </p:extLst>
          </p:nvPr>
        </p:nvGraphicFramePr>
        <p:xfrm>
          <a:off x="308919" y="748782"/>
          <a:ext cx="11788345" cy="54333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03124">
                  <a:extLst>
                    <a:ext uri="{9D8B030D-6E8A-4147-A177-3AD203B41FA5}">
                      <a16:colId xmlns:a16="http://schemas.microsoft.com/office/drawing/2014/main" xmlns="" val="671134385"/>
                    </a:ext>
                  </a:extLst>
                </a:gridCol>
                <a:gridCol w="1360787">
                  <a:extLst>
                    <a:ext uri="{9D8B030D-6E8A-4147-A177-3AD203B41FA5}">
                      <a16:colId xmlns:a16="http://schemas.microsoft.com/office/drawing/2014/main" xmlns="" val="1133307259"/>
                    </a:ext>
                  </a:extLst>
                </a:gridCol>
                <a:gridCol w="1413881">
                  <a:extLst>
                    <a:ext uri="{9D8B030D-6E8A-4147-A177-3AD203B41FA5}">
                      <a16:colId xmlns:a16="http://schemas.microsoft.com/office/drawing/2014/main" xmlns="" val="427472565"/>
                    </a:ext>
                  </a:extLst>
                </a:gridCol>
                <a:gridCol w="1517607">
                  <a:extLst>
                    <a:ext uri="{9D8B030D-6E8A-4147-A177-3AD203B41FA5}">
                      <a16:colId xmlns:a16="http://schemas.microsoft.com/office/drawing/2014/main" xmlns="" val="3259016360"/>
                    </a:ext>
                  </a:extLst>
                </a:gridCol>
                <a:gridCol w="1327875">
                  <a:extLst>
                    <a:ext uri="{9D8B030D-6E8A-4147-A177-3AD203B41FA5}">
                      <a16:colId xmlns:a16="http://schemas.microsoft.com/office/drawing/2014/main" xmlns="" val="994741014"/>
                    </a:ext>
                  </a:extLst>
                </a:gridCol>
                <a:gridCol w="1602725">
                  <a:extLst>
                    <a:ext uri="{9D8B030D-6E8A-4147-A177-3AD203B41FA5}">
                      <a16:colId xmlns:a16="http://schemas.microsoft.com/office/drawing/2014/main" xmlns="" val="3649198819"/>
                    </a:ext>
                  </a:extLst>
                </a:gridCol>
                <a:gridCol w="2862346">
                  <a:extLst>
                    <a:ext uri="{9D8B030D-6E8A-4147-A177-3AD203B41FA5}">
                      <a16:colId xmlns:a16="http://schemas.microsoft.com/office/drawing/2014/main" xmlns="" val="333762968"/>
                    </a:ext>
                  </a:extLst>
                </a:gridCol>
              </a:tblGrid>
              <a:tr h="49957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Attivazione Misura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Dotazione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Pubblicazione Bando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Agriturismo/Fattorie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Altri settori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Contributo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55883448"/>
                  </a:ext>
                </a:extLst>
              </a:tr>
              <a:tr h="433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Emilia Romagna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€ 2.980.000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05/08/2020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1.000- 2.000 EUR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437851"/>
                  </a:ext>
                </a:extLst>
              </a:tr>
              <a:tr h="705285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Liguria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€ 6.193.159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24/08/2020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7.000 EUR – premio digressivo secondo l’entità della perdita di fatturato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2245345"/>
                  </a:ext>
                </a:extLst>
              </a:tr>
              <a:tr h="361575">
                <a:tc vMerge="1">
                  <a:txBody>
                    <a:bodyPr/>
                    <a:lstStyle/>
                    <a:p>
                      <a:endParaRPr lang="it-IT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PMI tutti i settori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50.000 EUR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5386895"/>
                  </a:ext>
                </a:extLst>
              </a:tr>
              <a:tr h="544743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Veneto 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€ 23.000.000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04/09/2020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4.000 EUR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681282"/>
                  </a:ext>
                </a:extLst>
              </a:tr>
              <a:tr h="14491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Florovivaistico; Allevamento del vitello; Produzione di latte vaccino; Coltivazione di ortaggi</a:t>
                      </a:r>
                    </a:p>
                    <a:p>
                      <a:pPr algn="ctr" fontAlgn="ctr"/>
                      <a:endParaRPr lang="it-I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2.000 EUR – 7.000 EUR secondo il settore produttivo</a:t>
                      </a:r>
                    </a:p>
                    <a:p>
                      <a:pPr marL="0" algn="l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6526634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Friuli Venezia Giulia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€ 3.281.640</a:t>
                      </a:r>
                    </a:p>
                    <a:p>
                      <a:pPr marL="0" algn="l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06/09/2020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3000 a 7.000 EUR</a:t>
                      </a:r>
                    </a:p>
                    <a:p>
                      <a:pPr marL="0" algn="l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09887013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Umbria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€ 7.000.000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09/09/2020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3000 a 7.000 EUR</a:t>
                      </a:r>
                    </a:p>
                    <a:p>
                      <a:pPr marL="0" algn="l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3654669"/>
                  </a:ext>
                </a:extLst>
              </a:tr>
              <a:tr h="2938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it-IT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Valle </a:t>
                      </a: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d'Aosta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it-IT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€ 310.000</a:t>
                      </a:r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5.000 euro fisso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0998355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B34E42D-2133-41BF-98FD-91DE706B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 b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12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3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36409"/>
            <a:ext cx="10972800" cy="684586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it-IT" sz="3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 hanno fatto le altre Regioni?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xmlns="" id="{24B5B2BA-C3F3-4FF3-A59E-8C46D708A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025174"/>
              </p:ext>
            </p:extLst>
          </p:nvPr>
        </p:nvGraphicFramePr>
        <p:xfrm>
          <a:off x="776177" y="948157"/>
          <a:ext cx="10660858" cy="526122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13505">
                  <a:extLst>
                    <a:ext uri="{9D8B030D-6E8A-4147-A177-3AD203B41FA5}">
                      <a16:colId xmlns:a16="http://schemas.microsoft.com/office/drawing/2014/main" xmlns="" val="671134385"/>
                    </a:ext>
                  </a:extLst>
                </a:gridCol>
                <a:gridCol w="1200106">
                  <a:extLst>
                    <a:ext uri="{9D8B030D-6E8A-4147-A177-3AD203B41FA5}">
                      <a16:colId xmlns:a16="http://schemas.microsoft.com/office/drawing/2014/main" xmlns="" val="1133307259"/>
                    </a:ext>
                  </a:extLst>
                </a:gridCol>
                <a:gridCol w="1531461">
                  <a:extLst>
                    <a:ext uri="{9D8B030D-6E8A-4147-A177-3AD203B41FA5}">
                      <a16:colId xmlns:a16="http://schemas.microsoft.com/office/drawing/2014/main" xmlns="" val="427472565"/>
                    </a:ext>
                  </a:extLst>
                </a:gridCol>
                <a:gridCol w="1306272">
                  <a:extLst>
                    <a:ext uri="{9D8B030D-6E8A-4147-A177-3AD203B41FA5}">
                      <a16:colId xmlns:a16="http://schemas.microsoft.com/office/drawing/2014/main" xmlns="" val="3259016360"/>
                    </a:ext>
                  </a:extLst>
                </a:gridCol>
                <a:gridCol w="1116651">
                  <a:extLst>
                    <a:ext uri="{9D8B030D-6E8A-4147-A177-3AD203B41FA5}">
                      <a16:colId xmlns:a16="http://schemas.microsoft.com/office/drawing/2014/main" xmlns="" val="994741014"/>
                    </a:ext>
                  </a:extLst>
                </a:gridCol>
                <a:gridCol w="1854062">
                  <a:extLst>
                    <a:ext uri="{9D8B030D-6E8A-4147-A177-3AD203B41FA5}">
                      <a16:colId xmlns:a16="http://schemas.microsoft.com/office/drawing/2014/main" xmlns="" val="3649198819"/>
                    </a:ext>
                  </a:extLst>
                </a:gridCol>
                <a:gridCol w="2538801">
                  <a:extLst>
                    <a:ext uri="{9D8B030D-6E8A-4147-A177-3AD203B41FA5}">
                      <a16:colId xmlns:a16="http://schemas.microsoft.com/office/drawing/2014/main" xmlns="" val="333762968"/>
                    </a:ext>
                  </a:extLst>
                </a:gridCol>
              </a:tblGrid>
              <a:tr h="5095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Attivazione Misura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Dotazione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Pubblicazione Bando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Agriturismo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Altri settori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Contributo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55883448"/>
                  </a:ext>
                </a:extLst>
              </a:tr>
              <a:tr h="6387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Abruzzo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€ 9.589.312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Lattiero caseario-bovino, Carne ovi-caprino, Olio, Florovivaismo, Cantine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Aziende agricole fino a 7.000 euro e PMI fino a 50.000 sulla base della perdita di fatturato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84437851"/>
                  </a:ext>
                </a:extLst>
              </a:tr>
              <a:tr h="3297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Lazio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0681282"/>
                  </a:ext>
                </a:extLst>
              </a:tr>
              <a:tr h="5694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€ 6.500.000</a:t>
                      </a:r>
                    </a:p>
                    <a:p>
                      <a:pPr marL="0" algn="ctr" defTabSz="914400" rtl="0" eaLnBrk="1" latinLnBrk="0" hangingPunct="1"/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Bovini da carne con linea vacca-vitello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Tre scaglioni fino a 7.0000</a:t>
                      </a:r>
                    </a:p>
                    <a:p>
                      <a:pPr marL="0" algn="l" defTabSz="914400" rtl="0" eaLnBrk="1" latinLnBrk="0" hangingPunct="1"/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09887013"/>
                  </a:ext>
                </a:extLst>
              </a:tr>
              <a:tr h="700658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Toscana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€ 18.948.000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Agriturismi: quattro scaglioni fino a 7.000 euro sulla base dei servizi offerti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654669"/>
                  </a:ext>
                </a:extLst>
              </a:tr>
              <a:tr h="9291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 trasformazione e commercializzazione dei prodotti lattiero-caseari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PMI: fino a 50.000 euro </a:t>
                      </a:r>
                      <a:b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(possibile riduzione proporzionale se risorse insufficienti)</a:t>
                      </a:r>
                      <a:endParaRPr lang="it-IT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9962410"/>
                  </a:ext>
                </a:extLst>
              </a:tr>
              <a:tr h="32970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Bolzano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0998355"/>
                  </a:ext>
                </a:extLst>
              </a:tr>
              <a:tr h="32970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Trento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n.d.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54149984"/>
                  </a:ext>
                </a:extLst>
              </a:tr>
              <a:tr h="84860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Lombardia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€ 19.920.000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SI (no informazioni su agricoltura sociale)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Florovivaismo; Allevamento di vitelli macellati entro gli otto mesi di vita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5.000 euro fisso (possibile riduzione proporzionale se risorse insufficienti)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3661965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B34E42D-2133-41BF-98FD-91DE706B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 b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13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90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84586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it-IT" sz="3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 hanno fatto le altre Regioni?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xmlns="" id="{24B5B2BA-C3F3-4FF3-A59E-8C46D708A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404843"/>
              </p:ext>
            </p:extLst>
          </p:nvPr>
        </p:nvGraphicFramePr>
        <p:xfrm>
          <a:off x="939813" y="1474202"/>
          <a:ext cx="10545605" cy="456706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18478">
                  <a:extLst>
                    <a:ext uri="{9D8B030D-6E8A-4147-A177-3AD203B41FA5}">
                      <a16:colId xmlns:a16="http://schemas.microsoft.com/office/drawing/2014/main" xmlns="" val="671134385"/>
                    </a:ext>
                  </a:extLst>
                </a:gridCol>
                <a:gridCol w="1468582">
                  <a:extLst>
                    <a:ext uri="{9D8B030D-6E8A-4147-A177-3AD203B41FA5}">
                      <a16:colId xmlns:a16="http://schemas.microsoft.com/office/drawing/2014/main" xmlns="" val="1133307259"/>
                    </a:ext>
                  </a:extLst>
                </a:gridCol>
                <a:gridCol w="1218679">
                  <a:extLst>
                    <a:ext uri="{9D8B030D-6E8A-4147-A177-3AD203B41FA5}">
                      <a16:colId xmlns:a16="http://schemas.microsoft.com/office/drawing/2014/main" xmlns="" val="427472565"/>
                    </a:ext>
                  </a:extLst>
                </a:gridCol>
                <a:gridCol w="1455248">
                  <a:extLst>
                    <a:ext uri="{9D8B030D-6E8A-4147-A177-3AD203B41FA5}">
                      <a16:colId xmlns:a16="http://schemas.microsoft.com/office/drawing/2014/main" xmlns="" val="3259016360"/>
                    </a:ext>
                  </a:extLst>
                </a:gridCol>
                <a:gridCol w="1260764">
                  <a:extLst>
                    <a:ext uri="{9D8B030D-6E8A-4147-A177-3AD203B41FA5}">
                      <a16:colId xmlns:a16="http://schemas.microsoft.com/office/drawing/2014/main" xmlns="" val="994741014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xmlns="" val="3649198819"/>
                    </a:ext>
                  </a:extLst>
                </a:gridCol>
                <a:gridCol w="2549236">
                  <a:extLst>
                    <a:ext uri="{9D8B030D-6E8A-4147-A177-3AD203B41FA5}">
                      <a16:colId xmlns:a16="http://schemas.microsoft.com/office/drawing/2014/main" xmlns="" val="333762968"/>
                    </a:ext>
                  </a:extLst>
                </a:gridCol>
              </a:tblGrid>
              <a:tr h="6168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Attivazione Misura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Dotazione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Pubblicazione Bando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Agriturismo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Altri settori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Contributo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55883448"/>
                  </a:ext>
                </a:extLst>
              </a:tr>
              <a:tr h="634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Campania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€ 6.000.000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Quattro scaglioni fino a 7.000 euro sulla base dei servizi offerti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84437851"/>
                  </a:ext>
                </a:extLst>
              </a:tr>
              <a:tr h="3700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Molise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no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0681282"/>
                  </a:ext>
                </a:extLst>
              </a:tr>
              <a:tr h="6168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Basilicata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  <a:p>
                      <a:pPr marL="0" algn="ctr" defTabSz="914400" rtl="0" eaLnBrk="1" latinLnBrk="0" hangingPunct="1"/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it-IT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Sulla base della perdita del fatturato</a:t>
                      </a:r>
                    </a:p>
                  </a:txBody>
                  <a:tcPr marL="9525" marR="9525" marT="9525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887013"/>
                  </a:ext>
                </a:extLst>
              </a:tr>
              <a:tr h="6913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Puglia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Florovivaismo</a:t>
                      </a:r>
                      <a:endParaRPr lang="it-IT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Zootecnia, PMI vinicole PMI olio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it-IT" sz="16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n.d</a:t>
                      </a:r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654669"/>
                  </a:ext>
                </a:extLst>
              </a:tr>
              <a:tr h="3700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Piemonte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lang="it-IT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lang="it-IT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lang="it-IT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20030528"/>
                  </a:ext>
                </a:extLst>
              </a:tr>
              <a:tr h="37009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Sicilia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Scaglioni basati sul fatturato 2019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0998355"/>
                  </a:ext>
                </a:extLst>
              </a:tr>
              <a:tr h="37009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Sardegna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n.d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54149984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B34E42D-2133-41BF-98FD-91DE706B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E7A41E1B-4F70-4964-A407-84C68BE8251C}" type="slidenum">
              <a:rPr lang="it-IT" b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14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62763"/>
            <a:ext cx="10972800" cy="1143000"/>
          </a:xfrm>
        </p:spPr>
        <p:txBody>
          <a:bodyPr/>
          <a:lstStyle/>
          <a:p>
            <a:r>
              <a:rPr lang="it-IT" sz="3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Informazioni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97525"/>
              </p:ext>
            </p:extLst>
          </p:nvPr>
        </p:nvGraphicFramePr>
        <p:xfrm>
          <a:off x="609600" y="1258784"/>
          <a:ext cx="10972800" cy="4999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70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:a16="http://schemas.microsoft.com/office/drawing/2014/main" xmlns="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84909" y="751472"/>
            <a:ext cx="109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azioni di contrasto all’emergenza </a:t>
            </a:r>
            <a:r>
              <a:rPr lang="it-IT" sz="32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</a:t>
            </a:r>
            <a:endParaRPr lang="it-IT" sz="3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415378"/>
              </p:ext>
            </p:extLst>
          </p:nvPr>
        </p:nvGraphicFramePr>
        <p:xfrm>
          <a:off x="887103" y="1487606"/>
          <a:ext cx="10738839" cy="4585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4869E8B-52FC-4299-A868-B6147C42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2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50365"/>
              </p:ext>
            </p:extLst>
          </p:nvPr>
        </p:nvGraphicFramePr>
        <p:xfrm>
          <a:off x="609600" y="1655799"/>
          <a:ext cx="10972800" cy="41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xmlns="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32513" y="751472"/>
            <a:ext cx="104268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azioni preparatorie della nuova misura </a:t>
            </a:r>
            <a:r>
              <a:rPr lang="it-IT" sz="32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</a:t>
            </a:r>
            <a:endParaRPr lang="it-IT" sz="3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:a16="http://schemas.microsoft.com/office/drawing/2014/main" xmlns="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84909" y="305042"/>
            <a:ext cx="109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nuova misura 21 </a:t>
            </a:r>
            <a:r>
              <a:rPr lang="it-IT" sz="32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</a:t>
            </a:r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PSR Calabria</a:t>
            </a:r>
            <a:endParaRPr lang="it-IT" sz="3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325866"/>
              </p:ext>
            </p:extLst>
          </p:nvPr>
        </p:nvGraphicFramePr>
        <p:xfrm>
          <a:off x="225632" y="1246909"/>
          <a:ext cx="11649693" cy="4938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4869E8B-52FC-4299-A868-B6147C42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4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:a16="http://schemas.microsoft.com/office/drawing/2014/main" xmlns="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84909" y="751472"/>
            <a:ext cx="109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limiti regolamentari imposti dall’UE </a:t>
            </a:r>
            <a:endParaRPr lang="it-IT" sz="32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779432"/>
              </p:ext>
            </p:extLst>
          </p:nvPr>
        </p:nvGraphicFramePr>
        <p:xfrm>
          <a:off x="457200" y="1607125"/>
          <a:ext cx="11236036" cy="4613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4869E8B-52FC-4299-A868-B6147C42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5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6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:a16="http://schemas.microsoft.com/office/drawing/2014/main" xmlns="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84909" y="751472"/>
            <a:ext cx="109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Semplificazioni attuate nel bando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937857"/>
              </p:ext>
            </p:extLst>
          </p:nvPr>
        </p:nvGraphicFramePr>
        <p:xfrm>
          <a:off x="457200" y="1607125"/>
          <a:ext cx="11236036" cy="4613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4869E8B-52FC-4299-A868-B6147C42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6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:a16="http://schemas.microsoft.com/office/drawing/2014/main" xmlns="" id="{B0D74598-5971-4850-B893-D93A7855D20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39270" y="263433"/>
            <a:ext cx="109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 previsti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xmlns="" id="{173E3D73-56D2-4834-B60B-B6DB7A9E8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2113"/>
            <a:ext cx="10972800" cy="5010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accent3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Misura 21 della Calabria attiva due</a:t>
            </a:r>
            <a:r>
              <a:rPr lang="it-IT" sz="2400" b="1" dirty="0">
                <a:solidFill>
                  <a:schemeClr val="accent3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tipologie di intervento: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xmlns="" id="{2EE4921B-8937-4C93-9211-285DB65B3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7</a:t>
            </a:fld>
            <a:endParaRPr lang="it-IT" b="1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11" name="Tabella 11">
            <a:extLst>
              <a:ext uri="{FF2B5EF4-FFF2-40B4-BE49-F238E27FC236}">
                <a16:creationId xmlns:a16="http://schemas.microsoft.com/office/drawing/2014/main" xmlns="" id="{115DBA73-98E5-41F0-908B-31327A3F7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799"/>
              </p:ext>
            </p:extLst>
          </p:nvPr>
        </p:nvGraphicFramePr>
        <p:xfrm>
          <a:off x="685799" y="1722129"/>
          <a:ext cx="10479742" cy="3844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93248">
                  <a:extLst>
                    <a:ext uri="{9D8B030D-6E8A-4147-A177-3AD203B41FA5}">
                      <a16:colId xmlns:a16="http://schemas.microsoft.com/office/drawing/2014/main" xmlns="" val="200436520"/>
                    </a:ext>
                  </a:extLst>
                </a:gridCol>
                <a:gridCol w="3515082">
                  <a:extLst>
                    <a:ext uri="{9D8B030D-6E8A-4147-A177-3AD203B41FA5}">
                      <a16:colId xmlns:a16="http://schemas.microsoft.com/office/drawing/2014/main" xmlns="" val="2046242896"/>
                    </a:ext>
                  </a:extLst>
                </a:gridCol>
                <a:gridCol w="3471412">
                  <a:extLst>
                    <a:ext uri="{9D8B030D-6E8A-4147-A177-3AD203B41FA5}">
                      <a16:colId xmlns:a16="http://schemas.microsoft.com/office/drawing/2014/main" xmlns="" val="704408659"/>
                    </a:ext>
                  </a:extLst>
                </a:gridCol>
              </a:tblGrid>
              <a:tr h="73572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Intervento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Dotazione del bando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Settori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30102561"/>
                  </a:ext>
                </a:extLst>
              </a:tr>
              <a:tr h="1057217"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21.1.1</a:t>
                      </a:r>
                      <a:r>
                        <a:rPr lang="it-IT" sz="2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Sostegno a favore di </a:t>
                      </a:r>
                      <a:r>
                        <a:rPr lang="it-IT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agricoltori</a:t>
                      </a:r>
                      <a:endParaRPr lang="it-IT" sz="2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15.000.000 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Lattiero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Florovivaismo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Agriturismo, fattorie didattiche e sociali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3463658"/>
                  </a:ext>
                </a:extLst>
              </a:tr>
              <a:tr h="735724"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21.1.2</a:t>
                      </a:r>
                      <a:r>
                        <a:rPr lang="it-IT" sz="2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Sostegno a favore di </a:t>
                      </a:r>
                      <a:r>
                        <a:rPr lang="it-IT" sz="2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PMI </a:t>
                      </a:r>
                      <a:endParaRPr lang="it-IT" sz="2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6.000.000 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Vitivinicolo DOP e IGP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Lattiero-caseario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218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2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326509"/>
            <a:ext cx="10972800" cy="463593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Quando il beneficiario è un agricoltore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10F3D65-ADAE-4294-BED0-ADB381866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58224" y="6400799"/>
            <a:ext cx="2844800" cy="365125"/>
          </a:xfrm>
        </p:spPr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8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Tabella 11">
            <a:extLst>
              <a:ext uri="{FF2B5EF4-FFF2-40B4-BE49-F238E27FC236}">
                <a16:creationId xmlns:a16="http://schemas.microsoft.com/office/drawing/2014/main" xmlns="" id="{B2048859-BE9B-4528-B6A3-E1B001818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560983"/>
              </p:ext>
            </p:extLst>
          </p:nvPr>
        </p:nvGraphicFramePr>
        <p:xfrm>
          <a:off x="699245" y="1077836"/>
          <a:ext cx="10793505" cy="47895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6636">
                  <a:extLst>
                    <a:ext uri="{9D8B030D-6E8A-4147-A177-3AD203B41FA5}">
                      <a16:colId xmlns:a16="http://schemas.microsoft.com/office/drawing/2014/main" xmlns="" val="200436520"/>
                    </a:ext>
                  </a:extLst>
                </a:gridCol>
                <a:gridCol w="5647765">
                  <a:extLst>
                    <a:ext uri="{9D8B030D-6E8A-4147-A177-3AD203B41FA5}">
                      <a16:colId xmlns:a16="http://schemas.microsoft.com/office/drawing/2014/main" xmlns="" val="2046242896"/>
                    </a:ext>
                  </a:extLst>
                </a:gridCol>
                <a:gridCol w="2259104">
                  <a:extLst>
                    <a:ext uri="{9D8B030D-6E8A-4147-A177-3AD203B41FA5}">
                      <a16:colId xmlns:a16="http://schemas.microsoft.com/office/drawing/2014/main" xmlns="" val="704408659"/>
                    </a:ext>
                  </a:extLst>
                </a:gridCol>
              </a:tblGrid>
              <a:tr h="73572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Settore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Ammissibilità al sostegno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Premio forfettario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30102561"/>
                  </a:ext>
                </a:extLst>
              </a:tr>
              <a:tr h="1057217"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Lattiero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Agricoltori che, alla data del 31/01/2020, risultino </a:t>
                      </a:r>
                      <a:r>
                        <a:rPr lang="it-IT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iscritti </a:t>
                      </a:r>
                      <a:r>
                        <a:rPr lang="it-IT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alla CCIAA nella sezione speciale </a:t>
                      </a:r>
                      <a:r>
                        <a:rPr lang="it-IT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agricola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attivi data di presentazione della domanda di sostegno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iscritti alla BDN (Banca dati anagrafe zootecnica nazionale) «orientamento produttivo latte»</a:t>
                      </a:r>
                      <a:endParaRPr lang="it-IT" sz="20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7.000 EUR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3463658"/>
                  </a:ext>
                </a:extLst>
              </a:tr>
              <a:tr h="735724"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Florovivaismo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it-IT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Agricoltori che risultano attivi alla presentazione della domanda di sostegno e iscritti alla CCIAA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7.000 EUR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02181154"/>
                  </a:ext>
                </a:extLst>
              </a:tr>
              <a:tr h="735724"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Agriturismo, fattorie didattiche e sociali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Aziende iscritte negli specifici elenchi regionali di riferimento, che abbiano erogato servizi nell’anno</a:t>
                      </a:r>
                      <a:r>
                        <a:rPr lang="it-IT" sz="20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2019 comprovati da registro</a:t>
                      </a:r>
                      <a:r>
                        <a:rPr lang="it-IT" sz="20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corrispettivi/vendite</a:t>
                      </a:r>
                      <a:endParaRPr lang="it-IT" sz="20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it-IT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7.000 EUR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52979269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4A64EB3A-6F5C-42F4-94EA-DD16FEEB45BE}"/>
              </a:ext>
            </a:extLst>
          </p:cNvPr>
          <p:cNvSpPr txBox="1"/>
          <p:nvPr/>
        </p:nvSpPr>
        <p:spPr>
          <a:xfrm>
            <a:off x="354462" y="5814824"/>
            <a:ext cx="11483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2200" b="1" dirty="0">
                <a:solidFill>
                  <a:srgbClr val="C00000"/>
                </a:solidFill>
              </a:rPr>
              <a:t>Il premio è per tutti stabilito nell’importo massimo previsto dal Reg UE n. 1305/2013 </a:t>
            </a:r>
          </a:p>
        </p:txBody>
      </p:sp>
    </p:spTree>
    <p:extLst>
      <p:ext uri="{BB962C8B-B14F-4D97-AF65-F5344CB8AC3E}">
        <p14:creationId xmlns:p14="http://schemas.microsoft.com/office/powerpoint/2010/main" val="423547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28427"/>
            <a:ext cx="10972800" cy="463593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Quando il beneficiario è una PMI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10F3D65-ADAE-4294-BED0-ADB381866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58224" y="6400799"/>
            <a:ext cx="2844800" cy="365125"/>
          </a:xfrm>
        </p:spPr>
        <p:txBody>
          <a:bodyPr/>
          <a:lstStyle/>
          <a:p>
            <a:fld id="{E7A41E1B-4F70-4964-A407-84C68BE8251C}" type="slidenum">
              <a:rPr lang="it-IT" b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pPr/>
              <a:t>9</a:t>
            </a:fld>
            <a:endParaRPr lang="it-IT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Tabella 11">
            <a:extLst>
              <a:ext uri="{FF2B5EF4-FFF2-40B4-BE49-F238E27FC236}">
                <a16:creationId xmlns:a16="http://schemas.microsoft.com/office/drawing/2014/main" xmlns="" id="{B2048859-BE9B-4528-B6A3-E1B001818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70318"/>
              </p:ext>
            </p:extLst>
          </p:nvPr>
        </p:nvGraphicFramePr>
        <p:xfrm>
          <a:off x="1554866" y="1640487"/>
          <a:ext cx="9000000" cy="29607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37482">
                  <a:extLst>
                    <a:ext uri="{9D8B030D-6E8A-4147-A177-3AD203B41FA5}">
                      <a16:colId xmlns:a16="http://schemas.microsoft.com/office/drawing/2014/main" xmlns="" val="200436520"/>
                    </a:ext>
                  </a:extLst>
                </a:gridCol>
                <a:gridCol w="5540187">
                  <a:extLst>
                    <a:ext uri="{9D8B030D-6E8A-4147-A177-3AD203B41FA5}">
                      <a16:colId xmlns:a16="http://schemas.microsoft.com/office/drawing/2014/main" xmlns="" val="2046242896"/>
                    </a:ext>
                  </a:extLst>
                </a:gridCol>
                <a:gridCol w="1622331">
                  <a:extLst>
                    <a:ext uri="{9D8B030D-6E8A-4147-A177-3AD203B41FA5}">
                      <a16:colId xmlns:a16="http://schemas.microsoft.com/office/drawing/2014/main" xmlns="" val="704408659"/>
                    </a:ext>
                  </a:extLst>
                </a:gridCol>
              </a:tblGrid>
              <a:tr h="73572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Settore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Ammissibilità al sostegno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Premio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30102561"/>
                  </a:ext>
                </a:extLst>
              </a:tr>
              <a:tr h="1057217"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Vitivinicolo DOP e IGP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PMI di trasformazione, commercializzazione o sviluppo di prodotti agricoli del settore vitivinicolo DOP/IGP e lattiero-caseario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Iscritte alla CCIAA alla data del 31/01/2020 (sezione speciale agricola o Sezione Ordinaria) 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it-IT" sz="20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attive alla data</a:t>
                      </a:r>
                      <a:r>
                        <a:rPr lang="it-IT" sz="20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di </a:t>
                      </a:r>
                      <a:r>
                        <a:rPr lang="it-IT" sz="20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presentazione della domanda di sostegno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it-IT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20.000 EUR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3463658"/>
                  </a:ext>
                </a:extLst>
              </a:tr>
              <a:tr h="735724"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Lattiero-caseario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it-IT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it-IT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30.000 EUR</a:t>
                      </a:r>
                      <a:endParaRPr lang="it-IT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0218115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EA37A8C-4B4F-48A8-8BF5-04D1BCC33B6B}"/>
              </a:ext>
            </a:extLst>
          </p:cNvPr>
          <p:cNvSpPr txBox="1"/>
          <p:nvPr/>
        </p:nvSpPr>
        <p:spPr>
          <a:xfrm>
            <a:off x="313331" y="5234274"/>
            <a:ext cx="11483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t-IT" sz="2200" b="1" dirty="0">
                <a:solidFill>
                  <a:srgbClr val="C00000"/>
                </a:solidFill>
              </a:rPr>
              <a:t>Il premio è graduato in rapporto ai valori di crisi registrati dai comparti in crisi</a:t>
            </a:r>
          </a:p>
        </p:txBody>
      </p:sp>
    </p:spTree>
    <p:extLst>
      <p:ext uri="{BB962C8B-B14F-4D97-AF65-F5344CB8AC3E}">
        <p14:creationId xmlns:p14="http://schemas.microsoft.com/office/powerpoint/2010/main" val="326639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1231</Words>
  <Application>Microsoft Office PowerPoint</Application>
  <PresentationFormat>Personalizzato</PresentationFormat>
  <Paragraphs>305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1_Tema di Office</vt:lpstr>
      <vt:lpstr>Presentazione standard di PowerPoint</vt:lpstr>
      <vt:lpstr>Le azioni di contrasto all’emergenza Covid</vt:lpstr>
      <vt:lpstr>Le azioni preparatorie della nuova misura Covid</vt:lpstr>
      <vt:lpstr>Le nuova misura 21 Covid del PSR Calabria</vt:lpstr>
      <vt:lpstr>I limiti regolamentari imposti dall’UE </vt:lpstr>
      <vt:lpstr>Semplificazioni attuate nel bando</vt:lpstr>
      <vt:lpstr>Interventi previsti</vt:lpstr>
      <vt:lpstr>Quando il beneficiario è un agricoltore</vt:lpstr>
      <vt:lpstr>Quando il beneficiario è una PMI</vt:lpstr>
      <vt:lpstr>Procedure</vt:lpstr>
      <vt:lpstr>La Calabria rispetto alle altre Regioni</vt:lpstr>
      <vt:lpstr>Cosa hanno fatto le altre Regioni?</vt:lpstr>
      <vt:lpstr>Cosa hanno fatto le altre Regioni?</vt:lpstr>
      <vt:lpstr>Cosa hanno fatto le altre Regioni?</vt:lpstr>
      <vt:lpstr>Informazioni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 Iandria</dc:creator>
  <cp:lastModifiedBy>COGEA-GS</cp:lastModifiedBy>
  <cp:revision>275</cp:revision>
  <cp:lastPrinted>2020-09-10T12:28:49Z</cp:lastPrinted>
  <dcterms:created xsi:type="dcterms:W3CDTF">2018-11-19T10:59:05Z</dcterms:created>
  <dcterms:modified xsi:type="dcterms:W3CDTF">2020-09-14T09:37:12Z</dcterms:modified>
</cp:coreProperties>
</file>