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31" r:id="rId3"/>
  </p:sldMasterIdLst>
  <p:notesMasterIdLst>
    <p:notesMasterId r:id="rId15"/>
  </p:notesMasterIdLst>
  <p:handoutMasterIdLst>
    <p:handoutMasterId r:id="rId16"/>
  </p:handoutMasterIdLst>
  <p:sldIdLst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3588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3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37EF41C-7DE5-4EDD-AEE7-541F04451E5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A114D5E-7567-4D2C-93E1-ECBA5D0F300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F14BC1C-EF2C-473E-936C-182C44A1FB10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852675-0D77-4A68-9DE8-D9C7188559A8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5D241100-6565-43CC-9174-8E6926A8CB80}" type="slidenum">
              <a:t>‹N›</a:t>
            </a:fld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15410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6BDE5F2-215C-4FB0-839C-61E1F1F1FB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C7C21EB-D3BD-4C62-B085-4133556C843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>
            <a:extLst>
              <a:ext uri="{FF2B5EF4-FFF2-40B4-BE49-F238E27FC236}">
                <a16:creationId xmlns:a16="http://schemas.microsoft.com/office/drawing/2014/main" id="{41851292-10A6-4A7F-8116-FEB1C419F4C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55AF57-4A46-4473-8118-AFB8FEC4E20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F898BC-0168-4542-9664-51AD225C4564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3753FC6-3DE9-47B3-9DA9-E94642D1BB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53AA287-EE06-44AC-9EBF-D0E80BDC965B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528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B53129-0AB3-44CA-8615-2C83FBD8540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AEF5B88-2014-4A5D-A65C-ED5F3EEFCDE5}" type="slidenum">
              <a:t>1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328B0CA-F4A3-46EF-B634-B9FB96EE188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6CD9351-2CF3-4403-85D0-F241FF18AB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C0E8FD-003D-4EB9-A5C2-D5143BAFAC7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44B36C6-47D3-4A78-A1A0-43358F5E37A8}" type="slidenum">
              <a:t>2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0C1D188-8A15-4932-9ADB-4BD2E058917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085D5BE-6F94-489B-BBB5-9DD659AA7D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D03704D-FABB-46C5-BF3C-1EC501EDB1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0C85A73-CCF2-4CCA-AF19-6F55BCB4FCB4}" type="slidenum">
              <a:t>3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4A9DB29-D42A-46CF-95C9-847B16450E4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E385BE3-3121-425C-B2CF-4BA4D3ADF7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D43A13-6B0F-4D70-97A4-5C1FC481C01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1229C1D-2027-4417-8735-14AD8382E179}" type="slidenum">
              <a:t>4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8F9B32C-9236-4C2B-964E-64A3091254E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1A4673E-4401-4FA8-8557-C90EFDA54B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0EEC669-ED70-40AA-A3AA-ADACE723B37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FAEFB29-57AA-471F-8C5D-F5ECC17E7B7B}" type="slidenum">
              <a:t>5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E7F2E5-67D8-42FE-8CBF-7C8DAC9978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CA305E3-687C-40F3-A33F-CD01964633A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F1DB83-BD0F-4BC4-8EDA-FE86A73CD32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AE413AF-F006-4282-9C88-B893A7AD9B56}" type="slidenum">
              <a:t>6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F4E082A-96A8-40C8-BBA2-92D8A34D8F7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6035645-F028-45CE-A73B-2FE64F48792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E222BA4-AA89-4E10-BB71-362A6EE31F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9BC3058-0227-4CEF-BE55-F872C5424F7B}" type="slidenum">
              <a:t>7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F6F8C2-F151-4095-B6A5-786E8C918ED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7651C80-0DF0-4946-A3C3-29D73EE25E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33E555-1B65-4BA9-8ED5-57B813E06D3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6A8C5C0-606D-4E57-8A1A-1F3592C8C815}" type="slidenum">
              <a:t>8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092EC48-1579-45BD-AB3C-80236958E0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807532A-9F4C-4341-A259-8B08E24AE85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BADA8B-B931-44D2-9FB1-8D0C5C58646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D4231E9-90FD-43D0-AD11-1E6589672D30}" type="slidenum">
              <a:t>9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7ABC497-F689-4D79-8C08-BD98DB59247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1E3EBC7-F7EA-46C8-A48C-1CDD7378C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40BE96C-1D3A-4D41-8451-4C7D3419ADE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D1CE6AA-1C9E-4FEB-8F64-F4AE02C010A0}" type="slidenum">
              <a:t>10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89E45DB-C86D-4AE5-8971-C8EF7E309CC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0D5C72E-104D-4721-8109-31119D0CDF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CAFE93-FCB7-4040-B7B4-AAA6308BA83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9C04913-9981-4CC3-A0BB-4748323A350C}" type="slidenum">
              <a:t>11</a:t>
            </a:fld>
            <a:endParaRPr lang="it-IT"/>
          </a:p>
        </p:txBody>
      </p:sp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B286F9F-ED9F-4D33-8044-394B9DE4564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1027113"/>
            <a:ext cx="657860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01CEF98-8A69-43BB-99C9-C14B8B1B1F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>
            <a:spAutoFit/>
          </a:bodyPr>
          <a:lstStyle/>
          <a:p>
            <a:endParaRPr lang="it-IT" sz="24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736F4A-B776-4651-8055-C0105347C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AD9D6FF-A670-431C-AE3F-B419384F3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492987-4FBA-4F23-96A7-D52A5EC1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A78671-77C6-46EB-B34E-E5C02E8A9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5F274-1E51-496D-9909-C29EC85A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8004DDF-E56A-44E4-9A1C-4806DA576571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16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B5C156-1EE2-4412-A51D-27769D43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B29C32-9A77-4F40-B729-52C983161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35371-BF32-48A4-AA36-713E71315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B2872C-331D-4E1B-9E0A-5BCB615E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6D58EE-C1AA-4505-8FFE-FB7420177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D9A45C-3269-426A-AD83-952E8E8CB435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383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E83496-8AE5-427A-874E-5E1645B20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03BCAA-A091-484A-ABA8-ACDC95E02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D39B72-450E-4824-8C50-6A8C1A5E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A72BAF-2794-4FC8-AD15-01718F1F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CDD0C5-6512-4031-83AE-7073D03C0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6EC70C-AAAF-40DC-A7F7-EBDEC5A61A41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307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5BBC96-3BD1-416D-9E76-1E242B8C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84D82F-D6FF-4800-A74A-2AC91C4A5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3" y="2667000"/>
            <a:ext cx="4876800" cy="3124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74BC62-9247-4006-A17E-228D1140B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2667000"/>
            <a:ext cx="4876800" cy="3124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106F4F-8865-4754-AF6B-96F0ECC3D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35FA32-2084-4849-83AC-EE215B2E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BC2990-F272-4219-A1C4-FB348F780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960DE2-B484-4177-A8CA-27380B9A6E38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974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964C13-CB8D-4420-8C01-CEB0A4C05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90B5DF-15F4-453C-9817-827976F4C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33932B-691C-4B03-835B-65F975B6B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A8986CA-E303-4B74-B985-25A7693E7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9EB00BF-9B5B-4366-9B69-24C5A52A1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4D351AD-99D2-4969-A6BF-6538DDD1C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5D4A9BA-87CA-4CDA-8C6B-0783D336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7366743-0934-44A8-ADF8-75328B8F9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3263F9-6B8B-4EEB-BF74-45128796C051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12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FC7FAB-9528-4AEB-829E-D18A7B2F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162EFF3-5D7A-4383-83D9-02CE2CBA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7A5ED1A-963E-4BA1-8102-7CF76B186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10E3371-D41A-4892-BD91-336E72B7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A3C57E-CF44-4246-B1C9-8B2C2B1455AC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88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845CF4C-CCF6-4AA5-A7AE-76748FF2A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CAE4D68-9ED3-44C5-8C2A-843C4BFB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E46FEF-B121-4790-B73E-3CD8CC06F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495E08-507D-4CD7-8E57-80B990ECEB38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43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F7AB8C-A521-428B-B875-B559CF57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200CAF-435E-421E-B25B-84D1F6E69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E1FD759-CDBD-42BE-8AFA-48ED1D405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BB70F2-253D-4853-9694-E8D494D0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A36EEDB-D3F3-43DC-926E-F4011802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A25799-C1BA-4DD0-A77B-68A8BE94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0CCEC67-6C0E-4CBB-9A6B-8592426FEF00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042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CB09BC-2239-485A-846C-A1B648BA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D7772DB-41E6-4810-8685-273FE1CD79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D6E544-8673-4C81-B7E5-82102E4F2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C5A589-59E2-406A-B9F4-6353466F3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D71AA22-DD74-4F07-9DFE-7C095977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AA68EAB-3838-4632-AC69-1268410C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F3AC74-AEB8-4198-993A-0A0F510B358D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43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CEA8F-EE3C-4870-A7EC-DD6A05C0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2D065A2-4A2E-4C11-9A0B-5F0D2A9A8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2CBD14-3F37-4EA9-BF3F-4C7E50256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0D2171-B586-4DB4-9BB2-E73610C2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01CD90-C8E6-4694-A9E7-D9AB7201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089112-0128-438D-9157-89DD917B1808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3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751F94E-FD25-48AE-82AA-ABEC7A892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0913" y="609600"/>
            <a:ext cx="2476500" cy="51816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ECC6C96-1620-4415-A6EF-BD06935F3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1413" y="609600"/>
            <a:ext cx="7277100" cy="51816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D61A9D-FA9E-432F-9706-2463484A9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7BC163-2F0F-4C91-AB8D-2251AEA4E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9FC1AE-63AD-49A2-AA22-338516437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4324E7-B085-4B02-A5A5-50A029830A71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4449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65BFCB-E7EF-47F1-90AD-660D19693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C2244C8-A52A-45F8-BE18-2D0131FB2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05507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C4DE94-1266-47D3-B940-35D33F10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52E955-C30C-4DA0-8046-9A79E6768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844531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3C9A0A-8069-465F-A4C9-1A586B483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454EEF-0428-4210-AB60-54C0825A9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01150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5FD241-F801-4AE3-ABDB-D44E984B5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CF6E72-F500-4A78-8539-8FFB91C6E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5350" y="1906588"/>
            <a:ext cx="5130800" cy="43195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B9BBD4-CF65-4389-88D4-176A7F9A5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8550" y="1906588"/>
            <a:ext cx="5130800" cy="43195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820622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318A11-101D-432B-8BC2-1B7362229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DFAC3F-3B9E-48C6-82D7-F08DAA382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BDD1C5-1961-4611-A759-A9FCADED1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D54228-B369-455A-B2D2-50CD23521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AB3072D-D971-402B-8ACC-F73B2F5FD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59481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A1D7DF-A7C9-48F3-8D72-1AB07C50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54352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568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B09A3E-69CB-474C-B3E7-3A5E1E732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4764F0-79DC-49E9-944C-6564E0CC0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A968B0B-DB55-4F9A-B3C0-734840ECA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75238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9733F9-1D3D-4790-8CA9-5A2196E34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C1EBF15-CB69-4B8B-A97D-0C4B5B318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524FA3-20E7-4C6E-8CE8-EF2E1D0E1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3076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C62C7F-A14F-435C-8C06-0B78D69A5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4795F1-1B35-4360-B6BB-6B43B5A7C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5420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EE9BAEC-8558-40EB-99E4-044F3E8628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05850" y="503238"/>
            <a:ext cx="2603500" cy="572293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24FDE95-8350-47BE-80FA-35DA32FAB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5350" y="503238"/>
            <a:ext cx="7658100" cy="572293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68660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3588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263" y="2404534"/>
            <a:ext cx="7767948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263" y="4050834"/>
            <a:ext cx="7767948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4C8CE8-E942-4C69-9EAF-6E28379D2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41246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129A488-4991-4576-BCB7-AD64C945A1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837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2700868"/>
            <a:ext cx="859778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38EB91B-5515-4EAC-ABBC-F4EA45F027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5746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423" y="2160589"/>
            <a:ext cx="4184580" cy="3880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633" y="2160590"/>
            <a:ext cx="4184579" cy="38807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2A51D45-DB58-4AAD-891B-269FFA2C65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208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34" y="2160983"/>
            <a:ext cx="4186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834" y="2737246"/>
            <a:ext cx="4186168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9046" y="2160983"/>
            <a:ext cx="418616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9047" y="2737246"/>
            <a:ext cx="418616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DED26F-D869-45C6-9710-20B1979EF1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2191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2" y="609600"/>
            <a:ext cx="8597788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8207EE-D3F7-4F0C-9F8A-7D7AB2BC8F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244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5B1C94E-33EF-4835-8FC6-80F18F8FFC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8763015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2" y="1498604"/>
            <a:ext cx="3855030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081" y="514925"/>
            <a:ext cx="4514129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422" y="2777069"/>
            <a:ext cx="3855030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1E1499B-1225-44DD-A23A-36DC59F9BB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79102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4800600"/>
            <a:ext cx="859778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422" y="609600"/>
            <a:ext cx="859778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423" y="5367338"/>
            <a:ext cx="859778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F1027E-05E3-4D5A-87BD-8EA3296A73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5502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609600"/>
            <a:ext cx="859778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470400"/>
            <a:ext cx="859778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63D981-EA65-47EC-8E86-47976A9341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850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455" y="609600"/>
            <a:ext cx="8095188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317" y="3632200"/>
            <a:ext cx="722546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470400"/>
            <a:ext cx="859778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63D981-EA65-47EC-8E86-47976A9341E5}" type="slidenum">
              <a:rPr lang="it-IT" smtClean="0"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941" y="790378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4170" y="2886556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20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1931988"/>
            <a:ext cx="859778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B58728-BF09-4C99-B42C-1EA766289B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975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455" y="609600"/>
            <a:ext cx="8095188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421" y="4013200"/>
            <a:ext cx="859778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B58728-BF09-4C99-B42C-1EA766289BEC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941" y="790378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4170" y="2886556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5486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89" y="609600"/>
            <a:ext cx="858932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421" y="4013200"/>
            <a:ext cx="859778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B58728-BF09-4C99-B42C-1EA766289B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57581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8BD46D7-E6B5-4C4A-88F7-F2EC04A6C5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66406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8711" y="609600"/>
            <a:ext cx="130491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423" y="609600"/>
            <a:ext cx="7061070" cy="52514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CE802-2701-42F6-9A6A-2037F21253C8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63D981-EA65-47EC-8E86-47976A9341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04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0169-508B-4DA9-AF93-82250CF1BE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1560" y="609480"/>
            <a:ext cx="9906480" cy="1904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Fate clic per modificare il formato del testo del titoloFare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FC24C-FB66-49EE-9AA1-68A48405C3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1560" y="2666880"/>
            <a:ext cx="9906480" cy="3123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ctr">
            <a:noAutofit/>
          </a:bodyPr>
          <a:lstStyle/>
          <a:p>
            <a:pPr lvl="0"/>
            <a:r>
              <a:rPr lang="en-US"/>
              <a:t>Fate clic per modificare il formato del testo della struttura</a:t>
            </a:r>
          </a:p>
          <a:p>
            <a:pPr lvl="1"/>
            <a:r>
              <a:rPr lang="en-US"/>
              <a:t>Secondo livello struttura</a:t>
            </a:r>
          </a:p>
          <a:p>
            <a:pPr lvl="2"/>
            <a:r>
              <a:rPr lang="en-US"/>
              <a:t>Terzo livello struttura</a:t>
            </a:r>
          </a:p>
          <a:p>
            <a:pPr lvl="3"/>
            <a:r>
              <a:rPr lang="en-US"/>
              <a:t>Quarto livello struttura</a:t>
            </a:r>
          </a:p>
          <a:p>
            <a:pPr lvl="4"/>
            <a:r>
              <a:rPr lang="en-US"/>
              <a:t>Quinto livello struttura</a:t>
            </a:r>
          </a:p>
          <a:p>
            <a:pPr lvl="5"/>
            <a:r>
              <a:rPr lang="en-US"/>
              <a:t>Sesto livello struttura</a:t>
            </a:r>
          </a:p>
          <a:p>
            <a:pPr lvl="6"/>
            <a:r>
              <a:rPr lang="en-US"/>
              <a:t>Settimo livello struttura</a:t>
            </a:r>
          </a:p>
          <a:p>
            <a:pPr lvl="7"/>
            <a:r>
              <a:rPr lang="en-US"/>
              <a:t>Ottavo livello struttura</a:t>
            </a:r>
          </a:p>
          <a:p>
            <a:pPr lvl="0"/>
            <a:r>
              <a:rPr lang="en-US"/>
              <a:t>Nono livello strutturaFare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0D25B-09F7-4979-AB7C-9C880ED13CA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838360" y="5883120"/>
            <a:ext cx="159984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spc="0">
                <a:solidFill>
                  <a:srgbClr val="FFFFFF"/>
                </a:solidFill>
                <a:latin typeface="Century Gothic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C21DA46-3FB7-4488-9D2A-8E42AE2B28EC}" type="datetime1">
              <a:rPr lang="it-IT"/>
              <a:pPr lvl="0"/>
              <a:t>20/12/2024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12571-B149-4F8C-A0F0-105AC97ECC0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141560" y="5883120"/>
            <a:ext cx="75441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it-IT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A889B-3DEA-4A95-B167-5D06738393D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14880" y="5883120"/>
            <a:ext cx="55080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spc="0">
                <a:solidFill>
                  <a:srgbClr val="FFFFFF"/>
                </a:solidFill>
                <a:latin typeface="Century Gothic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6B58728-BF09-4C99-B42C-1EA766289BEC}" type="slidenum"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l" rtl="0" hangingPunct="1">
        <a:spcBef>
          <a:spcPts val="0"/>
        </a:spcBef>
        <a:spcAft>
          <a:spcPts val="0"/>
        </a:spcAft>
        <a:buNone/>
        <a:tabLst/>
        <a:defRPr lang="en-US" sz="24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1pPr>
    </p:titleStyle>
    <p:bodyStyle>
      <a:lvl1pPr marL="0" marR="0" lvl="0" indent="0" algn="l" rtl="0" hangingPunct="1"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1pPr>
      <a:lvl2pPr marL="0" marR="0" lvl="1" indent="0" algn="l" rtl="0" hangingPunct="1">
        <a:spcBef>
          <a:spcPts val="0"/>
        </a:spcBef>
        <a:spcAft>
          <a:spcPts val="1414"/>
        </a:spcAft>
        <a:buSzPct val="75000"/>
        <a:buFont typeface="StarSymbol"/>
        <a:buChar char="–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2pPr>
      <a:lvl3pPr marL="0" marR="0" lvl="2" indent="0" algn="l" rtl="0" hangingPunct="1"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3pPr>
      <a:lvl4pPr marL="0" marR="0" lvl="3" indent="0" algn="l" rtl="0" hangingPunct="1">
        <a:spcBef>
          <a:spcPts val="0"/>
        </a:spcBef>
        <a:spcAft>
          <a:spcPts val="1414"/>
        </a:spcAft>
        <a:buSzPct val="75000"/>
        <a:buFont typeface="StarSymbol"/>
        <a:buChar char="–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4pPr>
      <a:lvl5pPr marL="0" marR="0" lvl="4" indent="0" algn="l" rtl="0" hangingPunct="1"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5pPr>
      <a:lvl6pPr marL="0" marR="0" lvl="5" indent="0" algn="l" rtl="0" hangingPunct="1"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6pPr>
      <a:lvl7pPr marL="0" marR="0" lvl="6" indent="0" algn="l" rtl="0" hangingPunct="1"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7pPr>
      <a:lvl8pPr marL="0" marR="0" lvl="7" indent="0" algn="l" rtl="0" hangingPunct="1"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8pPr>
      <a:lvl9pPr marL="0" marR="0" lvl="0" indent="0" algn="l" rtl="0" hangingPunct="1">
        <a:spcBef>
          <a:spcPts val="400"/>
        </a:spcBef>
        <a:spcAft>
          <a:spcPts val="601"/>
        </a:spcAft>
        <a:buClr>
          <a:srgbClr val="FFFFFF"/>
        </a:buClr>
        <a:buSzPct val="100000"/>
        <a:buFont typeface="Arial" pitchFamily="32"/>
        <a:buChar char="•"/>
        <a:tabLst/>
        <a:defRPr lang="en-US" sz="2000" b="0" i="0" u="none" strike="noStrike" kern="1200" spc="0">
          <a:ln>
            <a:noFill/>
          </a:ln>
          <a:solidFill>
            <a:srgbClr val="FFFFFF"/>
          </a:solidFill>
          <a:latin typeface="Century Gothic" pitchFamily="18"/>
          <a:ea typeface="Microsoft YaHei" pitchFamily="2"/>
          <a:cs typeface="Arial" pitchFamily="2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9B38F17-A985-4C51-9BE0-C0F49A21F254}"/>
              </a:ext>
            </a:extLst>
          </p:cNvPr>
          <p:cNvSpPr/>
          <p:nvPr/>
        </p:nvSpPr>
        <p:spPr>
          <a:xfrm>
            <a:off x="489960" y="1717920"/>
            <a:ext cx="11702880" cy="5139720"/>
          </a:xfrm>
          <a:prstGeom prst="rect">
            <a:avLst/>
          </a:prstGeom>
          <a:solidFill>
            <a:srgbClr val="DDDDDD"/>
          </a:solidFill>
          <a:ln w="25400">
            <a:solidFill>
              <a:srgbClr val="C0C0C0"/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it-IT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egnaposto titolo 2">
            <a:extLst>
              <a:ext uri="{FF2B5EF4-FFF2-40B4-BE49-F238E27FC236}">
                <a16:creationId xmlns:a16="http://schemas.microsoft.com/office/drawing/2014/main" id="{8769A154-2DA1-40E2-9EFD-66C34F97EF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6040" y="503640"/>
            <a:ext cx="104126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BE0BC82-E12A-4BED-9ED6-146D66B7D4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96040" y="1906200"/>
            <a:ext cx="10412640" cy="4320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AAFF7FD-31DA-4978-AE91-03E35FF0E3A7}"/>
              </a:ext>
            </a:extLst>
          </p:cNvPr>
          <p:cNvSpPr/>
          <p:nvPr/>
        </p:nvSpPr>
        <p:spPr>
          <a:xfrm>
            <a:off x="0" y="360"/>
            <a:ext cx="219600" cy="83303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it-IT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F24DD2F-80A8-4366-A063-8885749D5C5F}"/>
              </a:ext>
            </a:extLst>
          </p:cNvPr>
          <p:cNvSpPr/>
          <p:nvPr/>
        </p:nvSpPr>
        <p:spPr>
          <a:xfrm>
            <a:off x="0" y="2160000"/>
            <a:ext cx="219600" cy="83303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it-IT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AB14795-67F7-47E1-9F2C-9B954B55C2BE}"/>
              </a:ext>
            </a:extLst>
          </p:cNvPr>
          <p:cNvSpPr/>
          <p:nvPr/>
        </p:nvSpPr>
        <p:spPr>
          <a:xfrm>
            <a:off x="0" y="1059840"/>
            <a:ext cx="219600" cy="83303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it-IT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hangingPunct="0">
        <a:tabLst/>
        <a:defRPr lang="it-IT" sz="3990" b="1" i="0" u="none" strike="noStrike">
          <a:ln>
            <a:noFill/>
          </a:ln>
          <a:solidFill>
            <a:srgbClr val="333333"/>
          </a:solidFill>
          <a:latin typeface="Albany" pitchFamily="34"/>
          <a:cs typeface="Tahoma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1712"/>
        </a:spcAft>
        <a:tabLst/>
        <a:defRPr lang="it-IT" sz="2910" b="0" i="0" u="none" strike="noStrike">
          <a:ln>
            <a:noFill/>
          </a:ln>
          <a:solidFill>
            <a:srgbClr val="000000"/>
          </a:solidFill>
          <a:latin typeface="Albany" pitchFamily="34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3588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422" y="609600"/>
            <a:ext cx="859778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2" y="2160590"/>
            <a:ext cx="859778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6072" y="6041363"/>
            <a:ext cx="9120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CC21DA46-3FB7-4488-9D2A-8E42AE2B28EC}" type="datetime1">
              <a:rPr lang="it-IT" smtClean="0"/>
              <a:pPr lvl="0"/>
              <a:t>20/12/2024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422" y="6041363"/>
            <a:ext cx="6298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1782" y="6041363"/>
            <a:ext cx="683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E6B58728-BF09-4C99-B42C-1EA766289B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261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C9A7C7-D54C-431A-96FF-BA6E38B2304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724" y="2693685"/>
            <a:ext cx="9144000" cy="2036936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it-IT" b="1" i="1" dirty="0">
                <a:latin typeface="Times New Roman" pitchFamily="18"/>
                <a:ea typeface="Calibri" pitchFamily="1"/>
                <a:cs typeface="Times New Roman" pitchFamily="18"/>
              </a:rPr>
              <a:t>LE VIOLAZIONI NON DEFINITIVAMENTE ACCERTATE</a:t>
            </a:r>
            <a:br>
              <a:rPr lang="it-IT" sz="24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it-IT" sz="24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it-IT" sz="24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endParaRPr lang="en-US" sz="2400" b="1" i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0C42BF1-CB98-4CBA-BE89-2368E4308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08" y="120532"/>
            <a:ext cx="898198" cy="96028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4E07D6F-BA9E-4420-9209-4C5571D08B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51" y="145807"/>
            <a:ext cx="836954" cy="9097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BF44E15-E999-4610-889C-917A0F4F70CE}"/>
              </a:ext>
            </a:extLst>
          </p:cNvPr>
          <p:cNvSpPr txBox="1"/>
          <p:nvPr/>
        </p:nvSpPr>
        <p:spPr>
          <a:xfrm>
            <a:off x="4329405" y="189182"/>
            <a:ext cx="2248678" cy="82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1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REGIONE CALABRIA</a:t>
            </a:r>
            <a:br>
              <a:rPr lang="it-IT" sz="11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11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STAZIONE UNICA APPALTANTE</a:t>
            </a:r>
            <a:br>
              <a:rPr lang="it-IT" sz="11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11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SEZIONE AMMINISTRATIVA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Cosa sono le sanzioni non definitivamente accertate?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EE9CA3-4946-458B-AB1C-A952452D0E9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398463"/>
            <a:ext cx="10507663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/>
            <a:br>
              <a:rPr lang="it-IT" sz="2000" i="1" dirty="0"/>
            </a:br>
            <a:br>
              <a:rPr lang="it-IT" sz="2000" i="1" dirty="0"/>
            </a:br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Art. 95 Comma 2 D. Lgs. N. 36/2023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BEBA8A-F938-47EE-99BB-5D630A11930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2303463"/>
            <a:ext cx="11088688" cy="3122613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algn="just" hangingPunct="1">
              <a:spcBef>
                <a:spcPts val="400"/>
              </a:spcBef>
              <a:spcAft>
                <a:spcPts val="601"/>
              </a:spcAft>
              <a:buNone/>
            </a:pPr>
            <a:r>
              <a:rPr lang="it-IT" sz="2400" dirty="0">
                <a:latin typeface="Times New Roman" pitchFamily="18"/>
              </a:rPr>
              <a:t>L'art. 95 D.lgs. 36/2023, comma 2 prevede che </a:t>
            </a:r>
            <a:r>
              <a:rPr lang="en-US" sz="2400" dirty="0">
                <a:latin typeface="Times New Roman" pitchFamily="18"/>
              </a:rPr>
              <a:t>“</a:t>
            </a:r>
            <a:r>
              <a:rPr lang="en-US" sz="2400" i="1" kern="1200" dirty="0">
                <a:latin typeface="Times New Roman" pitchFamily="18"/>
                <a:cs typeface="Times New Roman" pitchFamily="18"/>
              </a:rPr>
              <a:t>la 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stazione appaltante esclude […] un operatore economico qualora ritenga che lo stesso </a:t>
            </a:r>
            <a:r>
              <a:rPr lang="it-IT" sz="2400" b="1" i="1" kern="1200" dirty="0">
                <a:latin typeface="Times New Roman" pitchFamily="18"/>
                <a:cs typeface="Times New Roman" pitchFamily="18"/>
              </a:rPr>
              <a:t>ha commesso gravi violazioni non definitivamente accertate agli obblighi relativi al pagamento di imposte e tasse o contributi previdenziali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. </a:t>
            </a:r>
            <a:r>
              <a:rPr lang="it-IT" sz="2400" b="1" i="1" kern="1200" dirty="0">
                <a:latin typeface="Times New Roman" pitchFamily="18"/>
                <a:cs typeface="Times New Roman" pitchFamily="18"/>
              </a:rPr>
              <a:t>Costituiscono gravi violazioni non definitivamente accertate in materia fiscale quelle indicate nell'allegato II.10</a:t>
            </a:r>
            <a:r>
              <a:rPr lang="it-IT" sz="2400" b="1" kern="1200" dirty="0">
                <a:latin typeface="Times New Roman" pitchFamily="18"/>
                <a:cs typeface="Times New Roman" pitchFamily="18"/>
              </a:rPr>
              <a:t>”;</a:t>
            </a:r>
          </a:p>
          <a:p>
            <a:pPr lvl="0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  <a:p>
            <a:pPr lvl="0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  <a:p>
            <a:pPr lvl="0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  <a:p>
            <a:pPr lvl="0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1D3C13-1B60-4F17-8935-CE3720F12A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6421" y="264272"/>
            <a:ext cx="10307638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Ma cosa sono le violazioni gravi non definitivamente accertate</a:t>
            </a:r>
            <a:r>
              <a:rPr lang="it-IT" sz="2800" dirty="0">
                <a:latin typeface="Times New Roman" pitchFamily="18"/>
                <a:ea typeface="Calibri" pitchFamily="1"/>
                <a:cs typeface="Times New Roman" pitchFamily="18"/>
              </a:rPr>
              <a:t>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B85125-0FFE-437A-B292-8DDDFA1705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4117" y="627529"/>
            <a:ext cx="10307638" cy="3264181"/>
          </a:xfrm>
        </p:spPr>
        <p:txBody>
          <a:bodyPr wrap="square" lIns="90000" tIns="45000" rIns="90000" bIns="45000" anchor="t">
            <a:noAutofit/>
          </a:bodyPr>
          <a:lstStyle/>
          <a:p>
            <a:pPr lvl="0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400" dirty="0">
                <a:latin typeface="Times New Roman" pitchFamily="18"/>
              </a:rPr>
              <a:t>L’allegato II.10 definisce le gravi violazioni non definitivamente accertate in materia fiscale, stabilendo innanzitutto che si considera </a:t>
            </a:r>
            <a:r>
              <a:rPr lang="it-IT" sz="2400" b="1" dirty="0">
                <a:latin typeface="Times New Roman" pitchFamily="18"/>
              </a:rPr>
              <a:t>violazione</a:t>
            </a:r>
            <a:r>
              <a:rPr lang="it-IT" sz="2400" dirty="0">
                <a:latin typeface="Times New Roman" pitchFamily="18"/>
              </a:rPr>
              <a:t> l'inottemperanza agli obblighi relativi al pagamento di imposte e tasse derivanti dalla:</a:t>
            </a: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  <a:buClr>
                <a:srgbClr val="FFFFFF"/>
              </a:buClr>
              <a:buSzPct val="100000"/>
              <a:buFont typeface="Arial" pitchFamily="32"/>
              <a:buChar char="•"/>
            </a:pPr>
            <a:r>
              <a:rPr lang="it-IT" sz="2400" dirty="0">
                <a:latin typeface="Times New Roman" pitchFamily="18"/>
              </a:rPr>
              <a:t>a) notifica di atti impositivi, conseguenti ad attività di controllo degli uffici;</a:t>
            </a: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  <a:buClr>
                <a:srgbClr val="FFFFFF"/>
              </a:buClr>
              <a:buSzPct val="100000"/>
              <a:buFont typeface="Arial" pitchFamily="32"/>
              <a:buChar char="•"/>
            </a:pPr>
            <a:r>
              <a:rPr lang="it-IT" sz="2400" dirty="0">
                <a:latin typeface="Times New Roman" pitchFamily="18"/>
              </a:rPr>
              <a:t>b) notifica di atti impositivi, conseguenti ad attività di liquidazione degli uffici;</a:t>
            </a: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  <a:buClr>
                <a:srgbClr val="FFFFFF"/>
              </a:buClr>
              <a:buSzPct val="100000"/>
              <a:buFont typeface="Arial" pitchFamily="32"/>
              <a:buChar char="•"/>
            </a:pPr>
            <a:r>
              <a:rPr lang="it-IT" sz="2400" dirty="0">
                <a:latin typeface="Times New Roman" pitchFamily="18"/>
              </a:rPr>
              <a:t>c) notifica di cartelle di pagamento concernenti pretese tributarie, oggetto di comunicazioni di irregolarità emesse a seguito di controllo automatizzato o formale della dichiarazione.</a:t>
            </a: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400" dirty="0">
                <a:latin typeface="Times New Roman" pitchFamily="18"/>
              </a:rPr>
              <a:t>La violazione si considera </a:t>
            </a:r>
            <a:r>
              <a:rPr lang="it-IT" sz="2400" b="1" dirty="0">
                <a:latin typeface="Times New Roman" pitchFamily="18"/>
              </a:rPr>
              <a:t>non definitivamente accertata </a:t>
            </a:r>
            <a:r>
              <a:rPr lang="it-IT" sz="2400" dirty="0">
                <a:latin typeface="Times New Roman" pitchFamily="18"/>
              </a:rPr>
              <a:t>quando siano decorsi inutilmente i termini per adempiere all'obbligo di pagamento e l'atto impositivo o la cartella di pagamento siano stati tempestivamente impugnati.</a:t>
            </a: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  <a:p>
            <a:pPr lvl="0" algn="just" hangingPunct="1">
              <a:spcBef>
                <a:spcPts val="400"/>
              </a:spcBef>
              <a:spcAft>
                <a:spcPts val="601"/>
              </a:spcAft>
            </a:pPr>
            <a:endParaRPr lang="it-IT" sz="2400" dirty="0">
              <a:latin typeface="Times New Roman" pitchFamily="18"/>
            </a:endParaRPr>
          </a:p>
          <a:p>
            <a:pPr lvl="0" hangingPunct="1">
              <a:spcBef>
                <a:spcPts val="400"/>
              </a:spcBef>
              <a:spcAft>
                <a:spcPts val="601"/>
              </a:spcAft>
            </a:pPr>
            <a:endParaRPr lang="it-IT" sz="2000" dirty="0">
              <a:latin typeface="Century Gothic" pitchFamily="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2E1864-B992-4548-BB48-EBE6A202CE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dirty="0">
                <a:latin typeface="Times New Roman" pitchFamily="18"/>
                <a:ea typeface="Calibri" pitchFamily="1"/>
                <a:cs typeface="Times New Roman" pitchFamily="18"/>
              </a:rPr>
              <a:t>Quando la violazione si considera grave?</a:t>
            </a:r>
            <a:br>
              <a:rPr lang="it-IT" sz="2800" dirty="0">
                <a:latin typeface="Times New Roman" pitchFamily="18"/>
                <a:ea typeface="Calibri" pitchFamily="1"/>
                <a:cs typeface="Times New Roman" pitchFamily="18"/>
              </a:rPr>
            </a:br>
            <a:endParaRPr lang="it-IT" sz="2800" dirty="0">
              <a:latin typeface="Times New Roman" pitchFamily="18"/>
              <a:ea typeface="Calibri" pitchFamily="1"/>
              <a:cs typeface="Times New Roman" pitchFamily="18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7FF1D5-B12A-442D-84ED-24B90EDFA9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2401" y="2514600"/>
            <a:ext cx="9906000" cy="3124200"/>
          </a:xfrm>
        </p:spPr>
        <p:txBody>
          <a:bodyPr wrap="square" lIns="90000" tIns="45000" rIns="90000" bIns="45000" anchor="t">
            <a:noAutofit/>
          </a:bodyPr>
          <a:lstStyle/>
          <a:p>
            <a:pPr algn="just">
              <a:spcBef>
                <a:spcPts val="400"/>
              </a:spcBef>
              <a:spcAft>
                <a:spcPts val="601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400" dirty="0">
                <a:latin typeface="Times New Roman" pitchFamily="18"/>
              </a:rPr>
              <a:t>la violazione si considera grave quando comporta l'inottemperanza a un obbligo di pagamento di imposte o tasse per un importo pari o superiore al 10 per cento del valore dell'appalto;</a:t>
            </a:r>
          </a:p>
          <a:p>
            <a:pPr algn="just">
              <a:spcBef>
                <a:spcPts val="400"/>
              </a:spcBef>
              <a:spcAft>
                <a:spcPts val="601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400" dirty="0">
                <a:latin typeface="Times New Roman" pitchFamily="18"/>
              </a:rPr>
              <a:t>l'importo della violazione non deve essere inferiore a 35.000 euro.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me evitare l'esclus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D1B717-ECDB-40C5-BF2D-82CD4745D9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La sussistenza di una violazione grave non definitivamente accertata comporta sempre l'esclusione dalla gara?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AB967-EFB5-439A-A435-9E152879ED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6035" y="2640106"/>
            <a:ext cx="9906000" cy="3124200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hangingPunct="1">
              <a:spcBef>
                <a:spcPts val="400"/>
              </a:spcBef>
              <a:spcAft>
                <a:spcPts val="601"/>
              </a:spcAft>
              <a:buNone/>
            </a:pPr>
            <a:r>
              <a:rPr lang="it-IT" sz="2400" dirty="0">
                <a:latin typeface="Times New Roman" pitchFamily="18"/>
              </a:rPr>
              <a:t>Le violazioni gravi non definitivamente accertate rientrano tra le cause di esclusione non automatica, le quali vanno</a:t>
            </a:r>
            <a:r>
              <a:rPr lang="it-IT" sz="2400" b="1" kern="1200" dirty="0">
                <a:latin typeface="Times New Roman" pitchFamily="18"/>
                <a:cs typeface="Arial" pitchFamily="2"/>
              </a:rPr>
              <a:t> </a:t>
            </a:r>
            <a:r>
              <a:rPr lang="it-IT" sz="2400" kern="1200" dirty="0">
                <a:latin typeface="Times New Roman" pitchFamily="18"/>
                <a:cs typeface="Arial" pitchFamily="2"/>
              </a:rPr>
              <a:t>accertate e ponderate, previa apposita istruttoria e puntuale contraddittorio con l’operatore economico interessato, tenendo conto anche del valore dell'appalto.</a:t>
            </a:r>
          </a:p>
          <a:p>
            <a:pPr marL="0" lvl="0" indent="0" hangingPunct="1">
              <a:spcBef>
                <a:spcPts val="400"/>
              </a:spcBef>
              <a:spcAft>
                <a:spcPts val="601"/>
              </a:spcAft>
              <a:buNone/>
            </a:pPr>
            <a:endParaRPr lang="it-IT" sz="2400" dirty="0">
              <a:latin typeface="Times New Roman" pitchFamily="1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Quando una violazione è grave?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116998-957C-48D4-9040-78964E9971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6609" y="0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La sussistenza di una violazione grave non definitivamente accertata comporta sempre l'esclusione dalla gara?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A348E3-3504-4309-BA8A-54AFA8C0D09D}"/>
              </a:ext>
            </a:extLst>
          </p:cNvPr>
          <p:cNvSpPr txBox="1"/>
          <p:nvPr/>
        </p:nvSpPr>
        <p:spPr>
          <a:xfrm>
            <a:off x="-308771" y="1232582"/>
            <a:ext cx="11200889" cy="3886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endParaRPr lang="it-IT" sz="2400" b="0" i="0" u="none" strike="noStrike" kern="1200" dirty="0">
              <a:ln>
                <a:noFill/>
              </a:ln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it-IT" sz="2400" b="0" i="0" u="none" strike="noStrike" kern="1200" dirty="0">
                <a:ln>
                  <a:noFill/>
                </a:ln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L'OE non è escluso qualora:</a:t>
            </a:r>
          </a:p>
          <a:p>
            <a:pPr marL="990540" marR="0" lvl="0" indent="-34290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  <a:tabLst/>
              <a:defRPr sz="2400" b="1" i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abbia ottemperato ai suoi obblighi pagando o impegnandosi in modo vincolante a pagare</a:t>
            </a:r>
          </a:p>
          <a:p>
            <a:pPr marL="647640" marR="0" lvl="0" indent="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SzPct val="45000"/>
              <a:tabLst/>
              <a:defRPr sz="2400" b="1" i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     le imposte o i contributi previdenziali dovuti, compresi eventuali interessi o sanzioni;</a:t>
            </a:r>
          </a:p>
          <a:p>
            <a:pPr marL="990540" marR="0" lvl="0" indent="-34290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  <a:tabLst/>
              <a:defRPr sz="2400" b="1" i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quando il debito tributario o previdenziale sia comunque integralmente estinto, purché </a:t>
            </a:r>
          </a:p>
          <a:p>
            <a:pPr marL="647640" marR="0" lvl="0" indent="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SzPct val="45000"/>
              <a:tabLst/>
              <a:defRPr sz="2400" b="1" i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     l'estinzione, il pagamento o l'impegno si siano perfezionati anteriormente alla scadenza </a:t>
            </a:r>
          </a:p>
          <a:p>
            <a:pPr marL="647640" marR="0" lvl="0" indent="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SzPct val="45000"/>
              <a:tabLst/>
              <a:defRPr sz="2400" b="1" i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     del termine di presentazione dell'offerta;</a:t>
            </a:r>
          </a:p>
          <a:p>
            <a:pPr marL="990540" marR="0" lvl="0" indent="-34290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  <a:tabLst/>
              <a:defRPr sz="2400" b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abbia compensato il debito tributario con crediti certificati vantati nei confronti della </a:t>
            </a:r>
          </a:p>
          <a:p>
            <a:pPr marL="647640" marR="0" lvl="0" indent="0" algn="just" rtl="0" hangingPunct="0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SzPct val="45000"/>
              <a:tabLst/>
              <a:defRPr sz="2400" b="1" kern="1200">
                <a:solidFill>
                  <a:srgbClr val="000000"/>
                </a:solidFill>
                <a:ea typeface="Times New Roman" pitchFamily="18"/>
                <a:cs typeface="Times New Roman" pitchFamily="18"/>
              </a:defRPr>
            </a:pPr>
            <a:r>
              <a:rPr lang="it-IT" sz="22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/>
                <a:cs typeface="Times New Roman" panose="02020603050405020304" pitchFamily="18" charset="0"/>
              </a:rPr>
              <a:t>     pubblica amministrazione”.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a parola al Consiglio di Stato&#10;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6007A0-405C-4B17-A9DE-C5D7B52F65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La verifica dei requisiti generali dell'OE</a:t>
            </a:r>
            <a:br>
              <a:rPr lang="it-IT" sz="2400" dirty="0">
                <a:latin typeface="Times New Roman" pitchFamily="18"/>
                <a:ea typeface="Calibri" pitchFamily="1"/>
                <a:cs typeface="Times New Roman" pitchFamily="18"/>
              </a:rPr>
            </a:br>
            <a:br>
              <a:rPr lang="it-IT" sz="1800" b="0" dirty="0">
                <a:latin typeface="Calibri" pitchFamily="34"/>
                <a:ea typeface="Calibri" pitchFamily="1"/>
                <a:cs typeface="Times New Roman" pitchFamily="18"/>
              </a:rPr>
            </a:br>
            <a:endParaRPr lang="it-IT" sz="1800" b="0" dirty="0">
              <a:latin typeface="Calibri" pitchFamily="34"/>
              <a:ea typeface="Calibri" pitchFamily="1"/>
              <a:cs typeface="Times New Roman" pitchFamily="18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F44B7F-C11F-4E8B-937E-C189FC1D38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7407" y="2158134"/>
            <a:ext cx="9906000" cy="3124200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None/>
            </a:pPr>
            <a:r>
              <a:rPr lang="it-IT" sz="2400" kern="1200" dirty="0">
                <a:latin typeface="Times New Roman" pitchFamily="18"/>
                <a:cs typeface="Times New Roman" pitchFamily="18"/>
              </a:rPr>
              <a:t>La verifica dei  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requisiti generali</a:t>
            </a:r>
            <a:r>
              <a:rPr lang="it-IT" sz="2400" kern="1200" dirty="0">
                <a:latin typeface="Times New Roman" pitchFamily="18"/>
                <a:cs typeface="Times New Roman" pitchFamily="18"/>
              </a:rPr>
              <a:t> di partecipazione all’appalto va effettuata </a:t>
            </a:r>
            <a:r>
              <a:rPr lang="it-IT" sz="2400" b="1" kern="1200" dirty="0">
                <a:latin typeface="Times New Roman" pitchFamily="18"/>
                <a:cs typeface="Times New Roman" pitchFamily="18"/>
              </a:rPr>
              <a:t>in  </a:t>
            </a:r>
            <a:r>
              <a:rPr lang="it-IT" sz="2400" b="1" i="1" kern="1200" dirty="0">
                <a:latin typeface="Times New Roman" pitchFamily="18"/>
                <a:cs typeface="Times New Roman" pitchFamily="18"/>
              </a:rPr>
              <a:t>modo sostanzialistico</a:t>
            </a:r>
            <a:r>
              <a:rPr lang="it-IT" sz="2400" b="1" kern="1200" dirty="0">
                <a:latin typeface="Times New Roman" pitchFamily="18"/>
                <a:cs typeface="Times New Roman" pitchFamily="18"/>
              </a:rPr>
              <a:t>  e non più in  </a:t>
            </a:r>
            <a:r>
              <a:rPr lang="it-IT" sz="2400" b="1" i="1" kern="1200" dirty="0">
                <a:latin typeface="Times New Roman" pitchFamily="18"/>
                <a:cs typeface="Times New Roman" pitchFamily="18"/>
              </a:rPr>
              <a:t>modo formalistico tenendo conto dei super principi del codice appalti: 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principi</a:t>
            </a:r>
            <a:r>
              <a:rPr lang="it-IT" sz="2400" b="1" i="1" kern="1200" dirty="0">
                <a:latin typeface="Times New Roman" pitchFamily="18"/>
                <a:cs typeface="Times New Roman" pitchFamily="18"/>
              </a:rPr>
              <a:t> 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del risultato</a:t>
            </a:r>
            <a:r>
              <a:rPr lang="it-IT" sz="2400" kern="1200" dirty="0">
                <a:latin typeface="Times New Roman" pitchFamily="18"/>
                <a:cs typeface="Times New Roman" pitchFamily="18"/>
              </a:rPr>
              <a:t>, 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della fiducia</a:t>
            </a:r>
            <a:r>
              <a:rPr lang="it-IT" sz="2400" kern="1200" dirty="0">
                <a:latin typeface="Times New Roman" pitchFamily="18"/>
                <a:cs typeface="Times New Roman" pitchFamily="18"/>
              </a:rPr>
              <a:t>, </a:t>
            </a:r>
            <a:r>
              <a:rPr lang="it-IT" sz="2400" i="1" kern="1200" dirty="0">
                <a:latin typeface="Times New Roman" pitchFamily="18"/>
                <a:cs typeface="Times New Roman" pitchFamily="18"/>
              </a:rPr>
              <a:t> dell’accesso al mercato</a:t>
            </a:r>
            <a:r>
              <a:rPr lang="it-IT" sz="2400" kern="1200" dirty="0">
                <a:latin typeface="Times New Roman" pitchFamily="18"/>
                <a:cs typeface="Times New Roman" pitchFamily="18"/>
              </a:rPr>
              <a:t>, nonché  del  </a:t>
            </a:r>
            <a:r>
              <a:rPr lang="it-IT" sz="2400" b="1" kern="1200" dirty="0">
                <a:latin typeface="Times New Roman" pitchFamily="18"/>
                <a:cs typeface="Times New Roman" pitchFamily="18"/>
              </a:rPr>
              <a:t>principio di  </a:t>
            </a:r>
            <a:r>
              <a:rPr lang="it-IT" sz="2400" b="1" i="1" kern="1200" dirty="0">
                <a:latin typeface="Times New Roman" pitchFamily="18"/>
                <a:cs typeface="Times New Roman" pitchFamily="18"/>
              </a:rPr>
              <a:t>buona fede.</a:t>
            </a:r>
          </a:p>
          <a:p>
            <a:pPr marL="0" lvl="0" indent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it-IT" sz="2400" kern="1200" dirty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</a:pPr>
            <a:endParaRPr lang="it-IT" sz="2400" b="1" i="1" kern="1200" dirty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</a:pPr>
            <a:endParaRPr lang="it-IT" sz="2400" kern="1200" dirty="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85834E-6096-454A-8F4D-CC1946C462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La verifica dei requisiti generali dell'OE</a:t>
            </a:r>
            <a:br>
              <a:rPr lang="it-IT" sz="2400" dirty="0">
                <a:latin typeface="Times New Roman" pitchFamily="18"/>
                <a:ea typeface="Calibri" pitchFamily="1"/>
                <a:cs typeface="Times New Roman" pitchFamily="18"/>
              </a:rPr>
            </a:br>
            <a:br>
              <a:rPr lang="it-IT" sz="1800" b="0" dirty="0">
                <a:latin typeface="Calibri" pitchFamily="34"/>
                <a:ea typeface="Calibri" pitchFamily="1"/>
                <a:cs typeface="Times New Roman" pitchFamily="18"/>
              </a:rPr>
            </a:br>
            <a:endParaRPr lang="it-IT" sz="1800" b="0" dirty="0">
              <a:latin typeface="Calibri" pitchFamily="34"/>
              <a:ea typeface="Calibri" pitchFamily="1"/>
              <a:cs typeface="Times New Roman" pitchFamily="18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D1C550-0102-4267-AAD6-B9CDC229E0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6741" y="1981014"/>
            <a:ext cx="9906000" cy="3124200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algn="just">
              <a:lnSpc>
                <a:spcPct val="150000"/>
              </a:lnSpc>
              <a:spcAft>
                <a:spcPts val="499"/>
              </a:spcAft>
              <a:buNone/>
            </a:pPr>
            <a:r>
              <a:rPr lang="it-IT" sz="2400" dirty="0">
                <a:latin typeface="Times New Roman" pitchFamily="18"/>
              </a:rPr>
              <a:t>Ciò che conta è verificare la sostanziale posizione di affidabilità e di capacità dell’operatore economico a soddisfare i requisiti generali e specifici,  nonché la sussistenza di capacità operativa nel realizzare l’opera, i lavori, la fornitura o il servizio, a seconda dei casi (cfr. Sentenza Tar Puglia n. 975 del 13.09.2024).</a:t>
            </a:r>
          </a:p>
          <a:p>
            <a:pPr lvl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</a:pPr>
            <a:endParaRPr lang="it-IT" sz="2400" kern="1200" dirty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</a:pPr>
            <a:endParaRPr lang="it-IT" sz="2400" b="1" i="1" kern="1200" dirty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50000"/>
              </a:lnSpc>
              <a:spcBef>
                <a:spcPts val="499"/>
              </a:spcBef>
              <a:spcAft>
                <a:spcPts val="499"/>
              </a:spcAft>
            </a:pPr>
            <a:endParaRPr lang="it-IT" sz="2400" kern="1200" dirty="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AA7CF4-93BB-4370-BEE6-5B03A3C6C8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55588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La parola al Consiglio di Stato</a:t>
            </a:r>
            <a:br>
              <a:rPr lang="it-IT" sz="2400" dirty="0">
                <a:latin typeface="Times New Roman" pitchFamily="18"/>
                <a:ea typeface="Calibri" pitchFamily="1"/>
                <a:cs typeface="Times New Roman" pitchFamily="18"/>
              </a:rPr>
            </a:br>
            <a:br>
              <a:rPr lang="it-IT" sz="1800" b="0" dirty="0">
                <a:latin typeface="Calibri" pitchFamily="34"/>
                <a:ea typeface="Calibri" pitchFamily="1"/>
                <a:cs typeface="Times New Roman" pitchFamily="18"/>
              </a:rPr>
            </a:br>
            <a:endParaRPr lang="it-IT" sz="1800" b="0" dirty="0">
              <a:latin typeface="Calibri" pitchFamily="34"/>
              <a:ea typeface="Calibri" pitchFamily="1"/>
              <a:cs typeface="Times New Roman" pitchFamily="18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F81487-AFEB-4A87-A31B-A498E100F1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9976" y="1574800"/>
            <a:ext cx="9906000" cy="3122613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it-IT" sz="2200" kern="1200" dirty="0">
                <a:latin typeface="Times New Roman" pitchFamily="18"/>
                <a:cs typeface="Times New Roman" pitchFamily="18"/>
              </a:rPr>
              <a:t>Anche nel caso in cui sia rilevata la sussistenza a carico dell’Operatore Economico di “violazioni non definitivamente accertate”, pur se quantitativamente superiori alla soglia di gravità fissata dal legislatore ai fini della loro rilevanza escludente – rapportata al valore dell’appalto (“pari o superiore al 10%” dello stesso) – ciò non genera un effetto espulsivo automatico, ma subordinato ad una motivata valutazione espressa dalla Stazione Appaltante in ordine alla sua incidenza negativa sulla </a:t>
            </a:r>
            <a:r>
              <a:rPr lang="it-IT" sz="2200" b="1" kern="1200" dirty="0">
                <a:latin typeface="Times New Roman" pitchFamily="18"/>
                <a:cs typeface="Times New Roman" pitchFamily="18"/>
              </a:rPr>
              <a:t>affidabilità</a:t>
            </a:r>
            <a:r>
              <a:rPr lang="it-IT" sz="2200" kern="1200" dirty="0">
                <a:latin typeface="Times New Roman" pitchFamily="18"/>
                <a:cs typeface="Times New Roman" pitchFamily="18"/>
              </a:rPr>
              <a:t> del concorrente (cfr. da ultimo Consiglio di Stato, sez. III, 24/07/2023, n.7219).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7C078C-9A01-4A58-BEAF-0ED6B80D85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55588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La parola al Consiglio di Stato</a:t>
            </a:r>
            <a:br>
              <a:rPr lang="it-IT" sz="2400" dirty="0">
                <a:latin typeface="Times New Roman" pitchFamily="18"/>
                <a:ea typeface="Calibri" pitchFamily="1"/>
                <a:cs typeface="Times New Roman" pitchFamily="18"/>
              </a:rPr>
            </a:br>
            <a:br>
              <a:rPr lang="it-IT" sz="1800" b="0" dirty="0">
                <a:latin typeface="Calibri" pitchFamily="34"/>
                <a:ea typeface="Calibri" pitchFamily="1"/>
                <a:cs typeface="Times New Roman" pitchFamily="18"/>
              </a:rPr>
            </a:br>
            <a:endParaRPr lang="it-IT" sz="1800" b="0" dirty="0">
              <a:latin typeface="Calibri" pitchFamily="34"/>
              <a:ea typeface="Calibri" pitchFamily="1"/>
              <a:cs typeface="Times New Roman" pitchFamily="18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686D8C-1DE2-45EB-A77F-56F85D1E35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8106" y="1946182"/>
            <a:ext cx="9906000" cy="3122612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it-IT" sz="1800" kern="1200" dirty="0">
                <a:latin typeface="Times New Roman" pitchFamily="18"/>
                <a:cs typeface="Times New Roman" pitchFamily="18"/>
              </a:rPr>
              <a:t>I</a:t>
            </a:r>
            <a:r>
              <a:rPr lang="it-IT" sz="2000" kern="1200" dirty="0">
                <a:latin typeface="Times New Roman" pitchFamily="18"/>
                <a:cs typeface="Times New Roman" pitchFamily="18"/>
              </a:rPr>
              <a:t>n altri termini, secondo tale pronuncia la S.A., dopo aver accertato la gravità delle violazioni non definitivamente accertate, è tenuta ad effettuare due ulteriori valutazioni: una sulla </a:t>
            </a:r>
            <a:r>
              <a:rPr lang="it-IT" sz="2000" b="1" kern="1200" dirty="0">
                <a:latin typeface="Times New Roman" pitchFamily="18"/>
                <a:cs typeface="Times New Roman" pitchFamily="18"/>
              </a:rPr>
              <a:t>moralità</a:t>
            </a:r>
            <a:r>
              <a:rPr lang="it-IT" sz="2000" kern="1200" dirty="0">
                <a:latin typeface="Times New Roman" pitchFamily="18"/>
                <a:cs typeface="Times New Roman" pitchFamily="18"/>
              </a:rPr>
              <a:t> del concorrente e l’altra relativa alla sua </a:t>
            </a:r>
            <a:r>
              <a:rPr lang="it-IT" sz="2000" b="1" kern="1200" dirty="0">
                <a:latin typeface="Times New Roman" pitchFamily="18"/>
                <a:cs typeface="Times New Roman" pitchFamily="18"/>
              </a:rPr>
              <a:t>capacità di fare fronte agli oneri economici connessi alla esecuzione dell’appalto</a:t>
            </a:r>
            <a:r>
              <a:rPr lang="it-IT" sz="2000" kern="1200" dirty="0">
                <a:latin typeface="Times New Roman" pitchFamily="18"/>
                <a:cs typeface="Times New Roman" pitchFamily="18"/>
              </a:rPr>
              <a:t>, tenuto conto, da un lato, dell’esposizione debitoria da cui è gravato nei confronti dell’Erario […] dall’altro lato, della sua dimostrata inclinazione a non assolvere gli obblighi assunti (o, come per quelli di carattere fiscale, generatisi ex lege a suo carico)”.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C596A0-D89A-4C5F-92F7-4046C616C0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08012"/>
            <a:ext cx="9906000" cy="190500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 hangingPunct="1"/>
            <a:r>
              <a:rPr lang="it-IT" sz="2800" i="1" dirty="0">
                <a:latin typeface="Times New Roman" pitchFamily="18"/>
                <a:ea typeface="Calibri" pitchFamily="1"/>
                <a:cs typeface="Times New Roman" pitchFamily="18"/>
              </a:rPr>
              <a:t>Conclusioni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4D55A6-4DB1-45CF-93CA-7D89CD5F92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5835" y="1800225"/>
            <a:ext cx="9906000" cy="3497263"/>
          </a:xfrm>
        </p:spPr>
        <p:txBody>
          <a:bodyPr wrap="square" lIns="90000" tIns="45000" rIns="90000" bIns="45000" anchor="t">
            <a:noAutofit/>
          </a:bodyPr>
          <a:lstStyle/>
          <a:p>
            <a:pPr marL="0" lvl="0" indent="0" algn="just" hangingPunct="1">
              <a:lnSpc>
                <a:spcPct val="150000"/>
              </a:lnSpc>
              <a:spcBef>
                <a:spcPts val="400"/>
              </a:spcBef>
              <a:spcAft>
                <a:spcPts val="799"/>
              </a:spcAft>
              <a:buNone/>
            </a:pPr>
            <a:r>
              <a:rPr lang="it-IT" sz="2200" dirty="0">
                <a:latin typeface="Times New Roman" pitchFamily="18"/>
              </a:rPr>
              <a:t>L’OE può essere escluso solo quando, previa apposita istruttoria e puntuale contraddittorio con l’operatore medesimo, ricorrano le seguenti condizioni:</a:t>
            </a:r>
          </a:p>
          <a:p>
            <a:pPr lvl="0" algn="just" hangingPunct="1">
              <a:lnSpc>
                <a:spcPct val="150000"/>
              </a:lnSpc>
              <a:spcBef>
                <a:spcPts val="400"/>
              </a:spcBef>
              <a:spcAft>
                <a:spcPts val="601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200" dirty="0">
                <a:latin typeface="Times New Roman" pitchFamily="18"/>
              </a:rPr>
              <a:t>la violazione sia grave (secondo quanto previsto dall’art. 95 e dall’</a:t>
            </a:r>
            <a:r>
              <a:rPr lang="it-IT" sz="2200" dirty="0" err="1">
                <a:latin typeface="Times New Roman" pitchFamily="18"/>
              </a:rPr>
              <a:t>all</a:t>
            </a:r>
            <a:r>
              <a:rPr lang="it-IT" sz="2200" dirty="0">
                <a:latin typeface="Times New Roman" pitchFamily="18"/>
              </a:rPr>
              <a:t>. II.10);</a:t>
            </a:r>
          </a:p>
          <a:p>
            <a:pPr lvl="0" algn="just" hangingPunct="1">
              <a:lnSpc>
                <a:spcPct val="150000"/>
              </a:lnSpc>
              <a:spcBef>
                <a:spcPts val="400"/>
              </a:spcBef>
              <a:spcAft>
                <a:spcPts val="799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200" dirty="0">
                <a:latin typeface="Times New Roman" pitchFamily="18"/>
              </a:rPr>
              <a:t>vi sia una valutazione negativa sulla moralità del concorrente;</a:t>
            </a:r>
          </a:p>
          <a:p>
            <a:pPr lvl="0" algn="just" hangingPunct="1">
              <a:lnSpc>
                <a:spcPct val="150000"/>
              </a:lnSpc>
              <a:spcBef>
                <a:spcPts val="400"/>
              </a:spcBef>
              <a:spcAft>
                <a:spcPts val="499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2200" dirty="0">
                <a:latin typeface="Times New Roman" pitchFamily="18"/>
              </a:rPr>
              <a:t>vi sia una prognosi negativa in ordine alla capacità dello stesso di far fronte ai propri oneri economici desumibile dalla propria esposizione debitoria verso l’Erario e dalla sua dimostrata inclinazione a non assolvere agli obblighi assunti.</a:t>
            </a:r>
          </a:p>
          <a:p>
            <a:pPr marL="0" lvl="0" indent="0" algn="just" hangingPunct="1">
              <a:lnSpc>
                <a:spcPct val="150000"/>
              </a:lnSpc>
              <a:spcBef>
                <a:spcPts val="400"/>
              </a:spcBef>
              <a:spcAft>
                <a:spcPts val="799"/>
              </a:spcAft>
              <a:buNone/>
            </a:pPr>
            <a:endParaRPr lang="it-IT" sz="2200" dirty="0">
              <a:latin typeface="Aptos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definito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yt-coo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866</Words>
  <Application>Microsoft Office PowerPoint</Application>
  <PresentationFormat>Personalizzato</PresentationFormat>
  <Paragraphs>55</Paragraphs>
  <Slides>11</Slides>
  <Notes>11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11</vt:i4>
      </vt:variant>
    </vt:vector>
  </HeadingPairs>
  <TitlesOfParts>
    <vt:vector size="26" baseType="lpstr">
      <vt:lpstr>Albany</vt:lpstr>
      <vt:lpstr>Aptos</vt:lpstr>
      <vt:lpstr>Arial</vt:lpstr>
      <vt:lpstr>Bookman Old Style</vt:lpstr>
      <vt:lpstr>Calibri</vt:lpstr>
      <vt:lpstr>Century Gothic</vt:lpstr>
      <vt:lpstr>StarSymbol</vt:lpstr>
      <vt:lpstr>Thorndale</vt:lpstr>
      <vt:lpstr>Times New Roman</vt:lpstr>
      <vt:lpstr>Trebuchet MS</vt:lpstr>
      <vt:lpstr>Wingdings</vt:lpstr>
      <vt:lpstr>Wingdings 3</vt:lpstr>
      <vt:lpstr>Predefinito 1</vt:lpstr>
      <vt:lpstr>lyt-cool</vt:lpstr>
      <vt:lpstr>Sfaccettatura</vt:lpstr>
      <vt:lpstr>LE VIOLAZIONI NON DEFINITIVAMENTE ACCERTATE   </vt:lpstr>
      <vt:lpstr>  Art. 95 Comma 2 D. Lgs. N. 36/2023</vt:lpstr>
      <vt:lpstr>Ma cosa sono le violazioni gravi non definitivamente accertate?</vt:lpstr>
      <vt:lpstr>Quando la violazione si considera grave? </vt:lpstr>
      <vt:lpstr>La sussistenza di una violazione grave non definitivamente accertata comporta sempre l'esclusione dalla gara?</vt:lpstr>
      <vt:lpstr>La sussistenza di una violazione grave non definitivamente accertata comporta sempre l'esclusione dalla gara?</vt:lpstr>
      <vt:lpstr>La verifica dei requisiti generali dell'OE  </vt:lpstr>
      <vt:lpstr>La verifica dei requisiti generali dell'OE  </vt:lpstr>
      <vt:lpstr>La parola al Consiglio di Stato  </vt:lpstr>
      <vt:lpstr>La parola al Consiglio di Stato  </vt:lpstr>
      <vt:lpstr>Conclusioni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VIOLAZIONI NON DEFINITIVAMENTE ACCERTATE</dc:title>
  <dc:creator>Maria Pristerà</dc:creator>
  <cp:lastModifiedBy>Joseph Iorfida</cp:lastModifiedBy>
  <cp:revision>7</cp:revision>
  <dcterms:modified xsi:type="dcterms:W3CDTF">2024-12-20T11:46:22Z</dcterms:modified>
</cp:coreProperties>
</file>